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2"/>
  </p:notesMasterIdLst>
  <p:sldIdLst>
    <p:sldId id="352" r:id="rId2"/>
    <p:sldId id="421" r:id="rId3"/>
    <p:sldId id="1719" r:id="rId4"/>
    <p:sldId id="322" r:id="rId5"/>
    <p:sldId id="1712" r:id="rId6"/>
    <p:sldId id="46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1733" r:id="rId30"/>
    <p:sldId id="1734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1720" r:id="rId42"/>
    <p:sldId id="1722" r:id="rId43"/>
    <p:sldId id="1723" r:id="rId44"/>
    <p:sldId id="1724" r:id="rId45"/>
    <p:sldId id="1725" r:id="rId46"/>
    <p:sldId id="1726" r:id="rId47"/>
    <p:sldId id="1727" r:id="rId48"/>
    <p:sldId id="1735" r:id="rId49"/>
    <p:sldId id="1731" r:id="rId50"/>
    <p:sldId id="15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 varScale="1">
        <p:scale>
          <a:sx n="82" d="100"/>
          <a:sy n="82" d="100"/>
        </p:scale>
        <p:origin x="850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8EC49DA-FA75-4953-8E3E-874702D10928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63AD-63CC-4F2D-9D6E-764722E0B90A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99A-9654-4EC0-9E64-62242EA71FB2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961" y="862862"/>
            <a:ext cx="120380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82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944"/>
              </a:lnSpc>
            </a:pPr>
            <a:r>
              <a:rPr lang="en-US" spc="-9"/>
              <a:t>Presented by Dr. AKHTAR JAMIL </a:t>
            </a:r>
            <a:endParaRPr lang="en-US" spc="-9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82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944"/>
              </a:lnSpc>
            </a:pPr>
            <a:fld id="{3D218265-F1CE-4E89-BFB2-84F93E835C37}" type="datetime1">
              <a:rPr lang="en-US" spc="-9" smtClean="0"/>
              <a:t>4/12/2025</a:t>
            </a:fld>
            <a:endParaRPr lang="en-US" spc="-9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78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EA9-E052-4A76-A878-9526B147C789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CE65-AFF2-4AE7-B093-2985695F3948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C29D-DBAD-4EF5-BC94-7EB7AF93C5E7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618B-3899-46F8-BC88-121A345BBEA6}" type="datetime1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0F34-5DE3-42B6-BE53-8CA2DD11B1B2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D64A-D368-4DA6-B877-DA400EB250F7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B973-2AFC-4B2A-95BB-20095A0C8DD0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DB2A-DFFC-46FA-B089-B92965AEC4DB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98FCE9D-7E12-407F-9671-A8E70A236D8C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AKHTAR JAMIL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06.0149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arxiv.org/pdf/1703.0687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55841" y="840211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99CC"/>
                </a:solidFill>
                <a:latin typeface="arial" panose="020B0604020202020204" pitchFamily="34" charset="0"/>
              </a:rPr>
              <a:t>The National University of Computer and Emerging Sciences</a:t>
            </a:r>
            <a:endParaRPr lang="en-US" sz="2800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8420099" cy="72985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Object Detection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err="1">
                <a:solidFill>
                  <a:srgbClr val="002060"/>
                </a:solidFill>
                <a:latin typeface="Arial" charset="0"/>
              </a:rPr>
              <a:t>Dr.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 Akhtar Jamil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Computer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Deep Learning for Perception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3085"/>
            <a:ext cx="1864889" cy="186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DF739-5111-6A44-84ED-ABE9A02B7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DB5C-7C7E-4B60-B49D-08848AAB721B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155DE-CBE3-721A-6885-8FF60110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14E19-294B-9AF6-ACAC-530FEC40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8C0311-0476-0DB4-68F7-5775D447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VGG-16: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last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conv </a:t>
            </a:r>
            <a:r>
              <a:rPr lang="en-US" sz="2800" spc="-13" dirty="0">
                <a:latin typeface="Calibri"/>
                <a:cs typeface="Calibri"/>
              </a:rPr>
              <a:t>layer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Calibri"/>
                <a:cs typeface="Calibri"/>
              </a:rPr>
              <a:t>depth </a:t>
            </a:r>
            <a:r>
              <a:rPr lang="en-US" sz="2800" spc="4" dirty="0">
                <a:solidFill>
                  <a:srgbClr val="7030A0"/>
                </a:solidFill>
                <a:latin typeface="Calibri"/>
                <a:cs typeface="Calibri"/>
              </a:rPr>
              <a:t>of</a:t>
            </a:r>
            <a:r>
              <a:rPr lang="en-US" sz="2800" spc="-4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7030A0"/>
                </a:solidFill>
                <a:latin typeface="Calibri"/>
                <a:cs typeface="Calibri"/>
              </a:rPr>
              <a:t>512</a:t>
            </a:r>
            <a:endParaRPr lang="en-US" sz="2800" dirty="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2000" y="2170752"/>
            <a:ext cx="6972300" cy="39507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43" rIns="0" bIns="0" rtlCol="0" anchor="ctr">
            <a:spAutoFit/>
          </a:bodyPr>
          <a:lstStyle/>
          <a:p>
            <a:pPr marL="11206">
              <a:spcBef>
                <a:spcPts val="361"/>
              </a:spcBef>
            </a:pPr>
            <a:r>
              <a:rPr spc="9" dirty="0"/>
              <a:t>Faster</a:t>
            </a:r>
            <a:r>
              <a:rPr spc="-35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318"/>
              </a:spcBef>
            </a:pP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Base</a:t>
            </a:r>
            <a:r>
              <a:rPr sz="3177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 dirty="0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0E49C-02B0-8FFE-6439-97FD89D1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7459-F2EC-40D2-8DA6-E53281CFA8CE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2C4D-A429-232D-6371-186B2084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9E4FC-F7D3-D7BC-BC63-B61D5F4A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3FA9E5F-C3E4-B9FE-0A9C-557AC7D5E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06">
              <a:spcBef>
                <a:spcPts val="119"/>
              </a:spcBef>
            </a:pPr>
            <a:r>
              <a:rPr lang="en-US" sz="3600" spc="-9" dirty="0">
                <a:latin typeface="Calibri"/>
                <a:cs typeface="Calibri"/>
              </a:rPr>
              <a:t>Base</a:t>
            </a:r>
            <a:r>
              <a:rPr lang="en-US" sz="3600" spc="-40" dirty="0">
                <a:latin typeface="Calibri"/>
                <a:cs typeface="Calibri"/>
              </a:rPr>
              <a:t> </a:t>
            </a:r>
            <a:r>
              <a:rPr lang="en-US" sz="3600" spc="-18" dirty="0">
                <a:latin typeface="Calibri"/>
                <a:cs typeface="Calibri"/>
              </a:rPr>
              <a:t>Network</a:t>
            </a:r>
            <a:endParaRPr lang="en-US" sz="3600" dirty="0">
              <a:latin typeface="Calibri"/>
              <a:cs typeface="Calibri"/>
            </a:endParaRPr>
          </a:p>
          <a:p>
            <a:pPr marL="423604" indent="-166977">
              <a:spcBef>
                <a:spcPts val="4"/>
              </a:spcBef>
              <a:buFont typeface="Arial MT"/>
              <a:buChar char="•"/>
              <a:tabLst>
                <a:tab pos="424165" algn="l"/>
              </a:tabLst>
            </a:pPr>
            <a:r>
              <a:rPr lang="en-US" sz="2800" dirty="0" err="1">
                <a:latin typeface="Calibri"/>
                <a:cs typeface="Calibri"/>
              </a:rPr>
              <a:t>ZFNet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–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An</a:t>
            </a:r>
            <a:r>
              <a:rPr lang="en-US" sz="2800" spc="-4" dirty="0">
                <a:latin typeface="Calibri"/>
                <a:cs typeface="Calibri"/>
              </a:rPr>
              <a:t> improvement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of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 err="1">
                <a:latin typeface="Calibri"/>
                <a:cs typeface="Calibri"/>
              </a:rPr>
              <a:t>AlexNet</a:t>
            </a:r>
            <a:endParaRPr lang="en-US" sz="2800" dirty="0">
              <a:latin typeface="Calibri"/>
              <a:cs typeface="Calibri"/>
            </a:endParaRPr>
          </a:p>
          <a:p>
            <a:pPr marL="423604" indent="-166977">
              <a:spcBef>
                <a:spcPts val="494"/>
              </a:spcBef>
              <a:buFont typeface="Arial MT"/>
              <a:buChar char="•"/>
              <a:tabLst>
                <a:tab pos="424165" algn="l"/>
              </a:tabLst>
            </a:pPr>
            <a:r>
              <a:rPr lang="en-US" sz="2800" spc="-9" dirty="0">
                <a:solidFill>
                  <a:srgbClr val="7030A0"/>
                </a:solidFill>
                <a:latin typeface="Calibri"/>
                <a:cs typeface="Calibri"/>
              </a:rPr>
              <a:t>Last</a:t>
            </a:r>
            <a:r>
              <a:rPr lang="en-US" sz="2800" spc="-22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7030A0"/>
                </a:solidFill>
                <a:latin typeface="Calibri"/>
                <a:cs typeface="Calibri"/>
              </a:rPr>
              <a:t>Layer:</a:t>
            </a:r>
            <a:r>
              <a:rPr lang="en-US" sz="2800" spc="-18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7030A0"/>
                </a:solidFill>
                <a:latin typeface="Calibri"/>
                <a:cs typeface="Calibri"/>
              </a:rPr>
              <a:t>256-d</a:t>
            </a:r>
            <a:endParaRPr lang="en-US" sz="2800" dirty="0">
              <a:solidFill>
                <a:srgbClr val="7030A0"/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524000" y="3429000"/>
            <a:ext cx="9829800" cy="2819399"/>
            <a:chOff x="448049" y="3157728"/>
            <a:chExt cx="9020810" cy="2255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369" y="3353477"/>
              <a:ext cx="8597609" cy="19646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8049" y="3157728"/>
              <a:ext cx="9020810" cy="2255520"/>
            </a:xfrm>
            <a:custGeom>
              <a:avLst/>
              <a:gdLst/>
              <a:ahLst/>
              <a:cxnLst/>
              <a:rect l="l" t="t" r="r" b="b"/>
              <a:pathLst>
                <a:path w="9020810" h="2255520">
                  <a:moveTo>
                    <a:pt x="9020562" y="2249424"/>
                  </a:moveTo>
                  <a:lnTo>
                    <a:pt x="9020562" y="4572"/>
                  </a:lnTo>
                  <a:lnTo>
                    <a:pt x="9015990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2249424"/>
                  </a:lnTo>
                  <a:lnTo>
                    <a:pt x="4572" y="2255520"/>
                  </a:lnTo>
                  <a:lnTo>
                    <a:pt x="12192" y="2255520"/>
                  </a:lnTo>
                  <a:lnTo>
                    <a:pt x="12192" y="22860"/>
                  </a:lnTo>
                  <a:lnTo>
                    <a:pt x="22860" y="12192"/>
                  </a:lnTo>
                  <a:lnTo>
                    <a:pt x="22860" y="22860"/>
                  </a:lnTo>
                  <a:lnTo>
                    <a:pt x="8997702" y="22860"/>
                  </a:lnTo>
                  <a:lnTo>
                    <a:pt x="8997702" y="12192"/>
                  </a:lnTo>
                  <a:lnTo>
                    <a:pt x="9009894" y="22860"/>
                  </a:lnTo>
                  <a:lnTo>
                    <a:pt x="9009894" y="2255520"/>
                  </a:lnTo>
                  <a:lnTo>
                    <a:pt x="9015990" y="2255520"/>
                  </a:lnTo>
                  <a:lnTo>
                    <a:pt x="9020562" y="2249424"/>
                  </a:lnTo>
                  <a:close/>
                </a:path>
                <a:path w="9020810" h="2255520">
                  <a:moveTo>
                    <a:pt x="22860" y="22860"/>
                  </a:moveTo>
                  <a:lnTo>
                    <a:pt x="22860" y="12192"/>
                  </a:lnTo>
                  <a:lnTo>
                    <a:pt x="12192" y="22860"/>
                  </a:lnTo>
                  <a:lnTo>
                    <a:pt x="22860" y="22860"/>
                  </a:lnTo>
                  <a:close/>
                </a:path>
                <a:path w="9020810" h="2255520">
                  <a:moveTo>
                    <a:pt x="22860" y="2231136"/>
                  </a:moveTo>
                  <a:lnTo>
                    <a:pt x="22860" y="22860"/>
                  </a:lnTo>
                  <a:lnTo>
                    <a:pt x="12192" y="22860"/>
                  </a:lnTo>
                  <a:lnTo>
                    <a:pt x="12192" y="2231136"/>
                  </a:lnTo>
                  <a:lnTo>
                    <a:pt x="22860" y="2231136"/>
                  </a:lnTo>
                  <a:close/>
                </a:path>
                <a:path w="9020810" h="2255520">
                  <a:moveTo>
                    <a:pt x="9009894" y="2231136"/>
                  </a:moveTo>
                  <a:lnTo>
                    <a:pt x="12192" y="2231136"/>
                  </a:lnTo>
                  <a:lnTo>
                    <a:pt x="22860" y="2243328"/>
                  </a:lnTo>
                  <a:lnTo>
                    <a:pt x="22860" y="2255520"/>
                  </a:lnTo>
                  <a:lnTo>
                    <a:pt x="8997702" y="2255520"/>
                  </a:lnTo>
                  <a:lnTo>
                    <a:pt x="8997702" y="2243328"/>
                  </a:lnTo>
                  <a:lnTo>
                    <a:pt x="9009894" y="2231136"/>
                  </a:lnTo>
                  <a:close/>
                </a:path>
                <a:path w="9020810" h="2255520">
                  <a:moveTo>
                    <a:pt x="22860" y="2255520"/>
                  </a:moveTo>
                  <a:lnTo>
                    <a:pt x="22860" y="2243328"/>
                  </a:lnTo>
                  <a:lnTo>
                    <a:pt x="12192" y="2231136"/>
                  </a:lnTo>
                  <a:lnTo>
                    <a:pt x="12192" y="2255520"/>
                  </a:lnTo>
                  <a:lnTo>
                    <a:pt x="22860" y="2255520"/>
                  </a:lnTo>
                  <a:close/>
                </a:path>
                <a:path w="9020810" h="2255520">
                  <a:moveTo>
                    <a:pt x="9009894" y="22860"/>
                  </a:moveTo>
                  <a:lnTo>
                    <a:pt x="8997702" y="12192"/>
                  </a:lnTo>
                  <a:lnTo>
                    <a:pt x="8997702" y="22860"/>
                  </a:lnTo>
                  <a:lnTo>
                    <a:pt x="9009894" y="22860"/>
                  </a:lnTo>
                  <a:close/>
                </a:path>
                <a:path w="9020810" h="2255520">
                  <a:moveTo>
                    <a:pt x="9009894" y="2231136"/>
                  </a:moveTo>
                  <a:lnTo>
                    <a:pt x="9009894" y="22860"/>
                  </a:lnTo>
                  <a:lnTo>
                    <a:pt x="8997702" y="22860"/>
                  </a:lnTo>
                  <a:lnTo>
                    <a:pt x="8997702" y="2231136"/>
                  </a:lnTo>
                  <a:lnTo>
                    <a:pt x="9009894" y="2231136"/>
                  </a:lnTo>
                  <a:close/>
                </a:path>
                <a:path w="9020810" h="2255520">
                  <a:moveTo>
                    <a:pt x="9009894" y="2255520"/>
                  </a:moveTo>
                  <a:lnTo>
                    <a:pt x="9009894" y="2231136"/>
                  </a:lnTo>
                  <a:lnTo>
                    <a:pt x="8997702" y="2243328"/>
                  </a:lnTo>
                  <a:lnTo>
                    <a:pt x="8997702" y="2255520"/>
                  </a:lnTo>
                  <a:lnTo>
                    <a:pt x="9009894" y="22555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49" dirty="0"/>
              <a:t> </a:t>
            </a:r>
            <a:r>
              <a:rPr spc="9" dirty="0"/>
              <a:t>R-CNN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91BB0-A73A-529B-8BDC-35C1B90C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CF29-511B-4C56-9264-9008130CA2DB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6FE2D-1F3E-3E35-0813-5E9A0844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4DAE7-CCF5-41E9-EF5A-5F0FFB29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0D096065-43ED-9E27-46BB-B0A4D68B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0" y="1186604"/>
            <a:ext cx="7040539" cy="5290394"/>
          </a:xfrm>
        </p:spPr>
        <p:txBody>
          <a:bodyPr>
            <a:normAutofit/>
          </a:bodyPr>
          <a:lstStyle/>
          <a:p>
            <a:r>
              <a:rPr lang="en-US" i="1" spc="9" dirty="0">
                <a:latin typeface="Calibri"/>
                <a:cs typeface="Calibri"/>
              </a:rPr>
              <a:t>The </a:t>
            </a:r>
            <a:r>
              <a:rPr lang="en-US" i="1" spc="13" dirty="0">
                <a:latin typeface="Calibri"/>
                <a:cs typeface="Calibri"/>
              </a:rPr>
              <a:t>RPN </a:t>
            </a:r>
            <a:r>
              <a:rPr lang="en-US" i="1" spc="-4" dirty="0">
                <a:latin typeface="Calibri"/>
                <a:cs typeface="Calibri"/>
              </a:rPr>
              <a:t>takes </a:t>
            </a:r>
            <a:r>
              <a:rPr lang="en-US" i="1" spc="9" dirty="0">
                <a:latin typeface="Calibri"/>
                <a:cs typeface="Calibri"/>
              </a:rPr>
              <a:t>the </a:t>
            </a:r>
            <a:r>
              <a:rPr lang="en-US" i="1" spc="4" dirty="0">
                <a:latin typeface="Calibri"/>
                <a:cs typeface="Calibri"/>
              </a:rPr>
              <a:t>convolutional feature </a:t>
            </a:r>
            <a:r>
              <a:rPr lang="en-US" i="1" spc="13" dirty="0">
                <a:latin typeface="Calibri"/>
                <a:cs typeface="Calibri"/>
              </a:rPr>
              <a:t>map and </a:t>
            </a:r>
            <a:r>
              <a:rPr lang="en-US" i="1" spc="9" dirty="0">
                <a:solidFill>
                  <a:srgbClr val="FF0000"/>
                </a:solidFill>
                <a:latin typeface="Calibri"/>
                <a:cs typeface="Calibri"/>
              </a:rPr>
              <a:t>generates proposals </a:t>
            </a:r>
            <a:r>
              <a:rPr lang="en-US" i="1" spc="9" dirty="0">
                <a:latin typeface="Calibri"/>
                <a:cs typeface="Calibri"/>
              </a:rPr>
              <a:t>over the </a:t>
            </a:r>
            <a:r>
              <a:rPr lang="en-US" i="1" spc="-379" dirty="0">
                <a:latin typeface="Calibri"/>
                <a:cs typeface="Calibri"/>
              </a:rPr>
              <a:t> </a:t>
            </a:r>
            <a:r>
              <a:rPr lang="en-US" i="1" spc="13" dirty="0">
                <a:latin typeface="Calibri"/>
                <a:cs typeface="Calibri"/>
              </a:rPr>
              <a:t>image</a:t>
            </a:r>
          </a:p>
          <a:p>
            <a:r>
              <a:rPr lang="en-US" b="1" spc="13" dirty="0">
                <a:latin typeface="Calibri"/>
                <a:cs typeface="Calibri"/>
              </a:rPr>
              <a:t>Contrast normalization:</a:t>
            </a:r>
            <a:r>
              <a:rPr lang="en-US" spc="13" dirty="0">
                <a:latin typeface="Calibri"/>
                <a:cs typeface="Calibri"/>
              </a:rPr>
              <a:t> Implemented using </a:t>
            </a:r>
            <a:r>
              <a:rPr lang="en-US" b="1" spc="13" dirty="0">
                <a:latin typeface="Calibri"/>
                <a:cs typeface="Calibri"/>
              </a:rPr>
              <a:t>Local Response Normalization</a:t>
            </a:r>
            <a:r>
              <a:rPr lang="en-US" spc="13" dirty="0">
                <a:latin typeface="Calibri"/>
                <a:cs typeface="Calibri"/>
              </a:rPr>
              <a:t> (LRN) </a:t>
            </a:r>
          </a:p>
          <a:p>
            <a:pPr lvl="1"/>
            <a:r>
              <a:rPr lang="en-US" sz="2800" spc="13" dirty="0">
                <a:solidFill>
                  <a:srgbClr val="FF0000"/>
                </a:solidFill>
                <a:latin typeface="Calibri"/>
                <a:cs typeface="Calibri"/>
              </a:rPr>
              <a:t>Encourage competition </a:t>
            </a:r>
            <a:r>
              <a:rPr lang="en-US" sz="2800" spc="13" dirty="0">
                <a:latin typeface="Calibri"/>
                <a:cs typeface="Calibri"/>
              </a:rPr>
              <a:t>among adjacent neurons in the same layer. </a:t>
            </a:r>
          </a:p>
          <a:p>
            <a:pPr lvl="1"/>
            <a:r>
              <a:rPr lang="en-US" sz="2800" spc="13" dirty="0">
                <a:latin typeface="Calibri"/>
                <a:cs typeface="Calibri"/>
              </a:rPr>
              <a:t>It helps </a:t>
            </a:r>
            <a:r>
              <a:rPr lang="en-US" sz="2800" spc="13" dirty="0">
                <a:solidFill>
                  <a:srgbClr val="00B050"/>
                </a:solidFill>
                <a:latin typeface="Calibri"/>
                <a:cs typeface="Calibri"/>
              </a:rPr>
              <a:t>highlight features with strong activation </a:t>
            </a:r>
            <a:r>
              <a:rPr lang="en-US" sz="2800" spc="13" dirty="0">
                <a:latin typeface="Calibri"/>
                <a:cs typeface="Calibri"/>
              </a:rPr>
              <a:t>while suppressing weaker ones in a local neighborhood</a:t>
            </a:r>
          </a:p>
          <a:p>
            <a:pPr lvl="1"/>
            <a:r>
              <a:rPr lang="en-US" sz="2800" spc="13" dirty="0">
                <a:latin typeface="Calibri"/>
                <a:cs typeface="Calibri"/>
              </a:rPr>
              <a:t>Enhances </a:t>
            </a:r>
            <a:r>
              <a:rPr lang="en-US" sz="2800" spc="13" dirty="0">
                <a:solidFill>
                  <a:srgbClr val="0099CC"/>
                </a:solidFill>
                <a:latin typeface="Calibri"/>
                <a:cs typeface="Calibri"/>
              </a:rPr>
              <a:t>feature selectivity and generalization</a:t>
            </a:r>
            <a:r>
              <a:rPr lang="en-US" sz="2800" spc="13" dirty="0">
                <a:latin typeface="Calibri"/>
                <a:cs typeface="Calibri"/>
              </a:rPr>
              <a:t>.</a:t>
            </a:r>
            <a:endParaRPr lang="en-US" sz="28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2000" y="398127"/>
            <a:ext cx="10972800" cy="427580"/>
          </a:xfrm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FAE7E2-CC0C-5BA2-3E4B-236EC8421B30}"/>
              </a:ext>
            </a:extLst>
          </p:cNvPr>
          <p:cNvGrpSpPr/>
          <p:nvPr/>
        </p:nvGrpSpPr>
        <p:grpSpPr>
          <a:xfrm>
            <a:off x="7515446" y="1447800"/>
            <a:ext cx="4030758" cy="2477061"/>
            <a:chOff x="899833" y="1676399"/>
            <a:chExt cx="4030758" cy="2477061"/>
          </a:xfrm>
        </p:grpSpPr>
        <p:grpSp>
          <p:nvGrpSpPr>
            <p:cNvPr id="7" name="object 7"/>
            <p:cNvGrpSpPr/>
            <p:nvPr/>
          </p:nvGrpSpPr>
          <p:grpSpPr>
            <a:xfrm>
              <a:off x="3048000" y="1676399"/>
              <a:ext cx="1882591" cy="2192261"/>
              <a:chOff x="4754879" y="2784348"/>
              <a:chExt cx="2921635" cy="285750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6716267" y="2859786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C8A392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6784847" y="2937510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DED3CB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7360919" y="3536442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C4CBD2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621523" y="3806190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C0C6CA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54879" y="2784348"/>
                <a:ext cx="2921508" cy="1746504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5897879" y="4528566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9A9A9A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pic>
            <p:nvPicPr>
              <p:cNvPr id="14" name="object 1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15683" y="4526280"/>
                <a:ext cx="1060704" cy="324612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54879" y="4530852"/>
                <a:ext cx="1106424" cy="544068"/>
              </a:xfrm>
              <a:prstGeom prst="rect">
                <a:avLst/>
              </a:prstGeom>
            </p:spPr>
          </p:pic>
          <p:sp>
            <p:nvSpPr>
              <p:cNvPr id="16" name="object 16"/>
              <p:cNvSpPr/>
              <p:nvPr/>
            </p:nvSpPr>
            <p:spPr>
              <a:xfrm>
                <a:off x="6894575" y="4853177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79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AFBBC7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pic>
            <p:nvPicPr>
              <p:cNvPr id="17" name="object 1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94575" y="4850892"/>
                <a:ext cx="781812" cy="790956"/>
              </a:xfrm>
              <a:prstGeom prst="rect">
                <a:avLst/>
              </a:prstGeom>
            </p:spPr>
          </p:pic>
        </p:grpSp>
        <p:grpSp>
          <p:nvGrpSpPr>
            <p:cNvPr id="18" name="object 18"/>
            <p:cNvGrpSpPr/>
            <p:nvPr/>
          </p:nvGrpSpPr>
          <p:grpSpPr>
            <a:xfrm>
              <a:off x="899833" y="2591920"/>
              <a:ext cx="2331944" cy="1561540"/>
              <a:chOff x="2034539" y="4238244"/>
              <a:chExt cx="2642870" cy="1769745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2473451" y="4409694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0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B4B4B4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34539" y="4238244"/>
                <a:ext cx="2642616" cy="1764792"/>
              </a:xfrm>
              <a:prstGeom prst="rect">
                <a:avLst/>
              </a:prstGeom>
            </p:spPr>
          </p:pic>
          <p:sp>
            <p:nvSpPr>
              <p:cNvPr id="21" name="object 21"/>
              <p:cNvSpPr/>
              <p:nvPr/>
            </p:nvSpPr>
            <p:spPr>
              <a:xfrm>
                <a:off x="2560319" y="6005322"/>
                <a:ext cx="5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80">
                    <a:moveTo>
                      <a:pt x="0" y="0"/>
                    </a:moveTo>
                    <a:lnTo>
                      <a:pt x="4572" y="0"/>
                    </a:lnTo>
                  </a:path>
                </a:pathLst>
              </a:custGeom>
              <a:ln w="4572">
                <a:solidFill>
                  <a:srgbClr val="9D9D9D"/>
                </a:solidFill>
              </a:ln>
            </p:spPr>
            <p:txBody>
              <a:bodyPr wrap="square" lIns="0" tIns="0" rIns="0" bIns="0" rtlCol="0"/>
              <a:lstStyle/>
              <a:p>
                <a:endParaRPr sz="1588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3D7492-F7EA-1D0C-9706-2E33D363A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4908490"/>
            <a:ext cx="6359902" cy="15685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9BF61-5EE9-60BC-BE02-B152EBE7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16D2-4C30-4024-B57A-856E918FAF5C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6299-FE9C-408E-DEA3-A2AAB5D4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C86D01C-7400-07ED-FDAD-4AE81C7F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D3D47FE-F675-B629-7501-C0C09159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623" indent="-166977">
              <a:spcBef>
                <a:spcPts val="631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13" dirty="0">
                <a:latin typeface="Calibri"/>
                <a:cs typeface="Calibri"/>
              </a:rPr>
              <a:t>RPN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–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A</a:t>
            </a:r>
            <a:r>
              <a:rPr lang="en-US" sz="2800" spc="4" dirty="0">
                <a:latin typeface="Calibri"/>
                <a:cs typeface="Calibri"/>
              </a:rPr>
              <a:t> network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on</a:t>
            </a:r>
            <a:r>
              <a:rPr lang="en-US" sz="2800" dirty="0">
                <a:latin typeface="Calibri"/>
                <a:cs typeface="Calibri"/>
              </a:rPr>
              <a:t> top </a:t>
            </a:r>
            <a:r>
              <a:rPr lang="en-US" sz="2800" spc="9" dirty="0">
                <a:latin typeface="Calibri"/>
                <a:cs typeface="Calibri"/>
              </a:rPr>
              <a:t>of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CNN</a:t>
            </a:r>
            <a:endParaRPr lang="en-US" sz="2800" dirty="0"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9" dirty="0">
                <a:latin typeface="Calibri"/>
                <a:cs typeface="Calibri"/>
              </a:rPr>
              <a:t>Input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: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480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x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380;</a:t>
            </a:r>
            <a:r>
              <a:rPr lang="en-US" sz="2800" spc="-26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Output: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15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x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11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x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512</a:t>
            </a:r>
            <a:endParaRPr lang="en-US" sz="2800" dirty="0"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solidFill>
                  <a:srgbClr val="7030A0"/>
                </a:solidFill>
                <a:latin typeface="Calibri"/>
                <a:cs typeface="Calibri"/>
              </a:rPr>
              <a:t>Each</a:t>
            </a:r>
            <a:r>
              <a:rPr lang="en-US" sz="2800" spc="-9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7030A0"/>
                </a:solidFill>
                <a:latin typeface="Calibri"/>
                <a:cs typeface="Calibri"/>
              </a:rPr>
              <a:t>Point</a:t>
            </a:r>
            <a:r>
              <a:rPr lang="en-US" sz="280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9" dirty="0">
                <a:solidFill>
                  <a:srgbClr val="7030A0"/>
                </a:solidFill>
                <a:latin typeface="Calibri"/>
                <a:cs typeface="Calibri"/>
              </a:rPr>
              <a:t>in 15x11</a:t>
            </a:r>
            <a:r>
              <a:rPr lang="en-US" sz="2800" spc="-26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7030A0"/>
                </a:solidFill>
                <a:latin typeface="Calibri"/>
                <a:cs typeface="Calibri"/>
              </a:rPr>
              <a:t>is</a:t>
            </a:r>
            <a:r>
              <a:rPr lang="en-US" sz="2800" spc="9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7030A0"/>
                </a:solidFill>
                <a:latin typeface="Calibri"/>
                <a:cs typeface="Calibri"/>
              </a:rPr>
              <a:t>considered</a:t>
            </a:r>
            <a:r>
              <a:rPr lang="en-US" sz="2800" spc="-13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9" dirty="0">
                <a:solidFill>
                  <a:srgbClr val="7030A0"/>
                </a:solidFill>
                <a:latin typeface="Calibri"/>
                <a:cs typeface="Calibri"/>
              </a:rPr>
              <a:t>as</a:t>
            </a:r>
            <a:r>
              <a:rPr lang="en-US" sz="2800" spc="-4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2800" spc="9" dirty="0">
                <a:solidFill>
                  <a:srgbClr val="7030A0"/>
                </a:solidFill>
                <a:latin typeface="Calibri"/>
                <a:cs typeface="Calibri"/>
              </a:rPr>
              <a:t>an </a:t>
            </a:r>
            <a:r>
              <a:rPr lang="en-US" sz="2800" spc="9" dirty="0">
                <a:solidFill>
                  <a:srgbClr val="FF0000"/>
                </a:solidFill>
                <a:latin typeface="Calibri"/>
                <a:cs typeface="Calibri"/>
              </a:rPr>
              <a:t>Anchor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4780" y="3096410"/>
            <a:ext cx="7902836" cy="33805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lnSpc>
                <a:spcPts val="3777"/>
              </a:lnSpc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5E565-A003-5443-8C21-3EDA977A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BF62-C759-4350-9398-D01CE6ECF6EF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AE68B-C06E-2775-AA62-5482F1A3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62A2A-D442-F3F2-D749-BE1227C9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2DC968-3718-2768-3BEC-402E2DF38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For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9" dirty="0" err="1">
                <a:latin typeface="Calibri"/>
                <a:cs typeface="Calibri"/>
              </a:rPr>
              <a:t>ZFNet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–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Depth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of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output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9" dirty="0">
                <a:latin typeface="Calibri"/>
                <a:cs typeface="Calibri"/>
              </a:rPr>
              <a:t>volume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is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13" dirty="0">
                <a:latin typeface="Calibri"/>
                <a:cs typeface="Calibri"/>
              </a:rPr>
              <a:t>256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lnSpc>
                <a:spcPts val="3777"/>
              </a:lnSpc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843872"/>
            <a:ext cx="4811839" cy="20164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6282" y="2474922"/>
            <a:ext cx="3914889" cy="216083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24511" y="4648198"/>
            <a:ext cx="2964516" cy="212124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279" i="1" spc="13" dirty="0">
                <a:latin typeface="Calibri"/>
                <a:cs typeface="Calibri"/>
              </a:rPr>
              <a:t>One</a:t>
            </a:r>
            <a:r>
              <a:rPr sz="1279" i="1" spc="4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Anchor</a:t>
            </a:r>
            <a:r>
              <a:rPr sz="1279" i="1" spc="-22" dirty="0">
                <a:latin typeface="Calibri"/>
                <a:cs typeface="Calibri"/>
              </a:rPr>
              <a:t> </a:t>
            </a:r>
            <a:r>
              <a:rPr sz="1279" i="1" spc="9" dirty="0">
                <a:latin typeface="Calibri"/>
                <a:cs typeface="Calibri"/>
              </a:rPr>
              <a:t>projected</a:t>
            </a:r>
            <a:r>
              <a:rPr sz="1279" i="1" spc="-13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on</a:t>
            </a:r>
            <a:r>
              <a:rPr sz="1279" i="1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the</a:t>
            </a:r>
            <a:r>
              <a:rPr sz="1279" i="1" spc="4" dirty="0">
                <a:latin typeface="Calibri"/>
                <a:cs typeface="Calibri"/>
              </a:rPr>
              <a:t> </a:t>
            </a:r>
            <a:r>
              <a:rPr sz="1279" i="1" spc="9" dirty="0">
                <a:latin typeface="Calibri"/>
                <a:cs typeface="Calibri"/>
              </a:rPr>
              <a:t>original</a:t>
            </a:r>
            <a:r>
              <a:rPr sz="1279" i="1" spc="-13" dirty="0">
                <a:latin typeface="Calibri"/>
                <a:cs typeface="Calibri"/>
              </a:rPr>
              <a:t> </a:t>
            </a:r>
            <a:r>
              <a:rPr sz="1279" i="1" spc="13" dirty="0">
                <a:latin typeface="Calibri"/>
                <a:cs typeface="Calibri"/>
              </a:rPr>
              <a:t>image</a:t>
            </a:r>
            <a:endParaRPr sz="1279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6F2B9-CF93-16B3-CE9E-66E8EF09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F4A5-AF72-4BFE-8091-E092481E8B10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AF518-2EAB-BF12-E25B-E0E5449B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D14ED-B5A5-1B20-BD0E-B22ACE2B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E4B29B5-BAFA-2711-FF49-7AC8BCF8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Anchor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Centers</a:t>
            </a:r>
            <a:r>
              <a:rPr lang="en-US" sz="2800" spc="-3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in </a:t>
            </a:r>
            <a:r>
              <a:rPr lang="en-US" sz="2800" spc="-50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Original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Image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E6F8C7C-A586-BC03-A0AC-3E8225F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1667616"/>
            <a:ext cx="5308899" cy="3981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5905345"/>
            <a:ext cx="8915400" cy="22619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00" spc="-4" dirty="0">
                <a:latin typeface="Arial MT"/>
                <a:cs typeface="Arial MT"/>
              </a:rPr>
              <a:t>Source:</a:t>
            </a:r>
            <a:r>
              <a:rPr sz="1400" spc="-9" dirty="0">
                <a:latin typeface="Arial MT"/>
                <a:cs typeface="Arial MT"/>
              </a:rPr>
              <a:t> </a:t>
            </a:r>
            <a:r>
              <a:rPr sz="1400" u="sng" spc="-9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Arial MT"/>
                <a:cs typeface="Arial MT"/>
              </a:rPr>
              <a:t>https://tryolabs.com/blog/2018/01/18/faster-r-cnn-down-the-rabbit-hole-of-modern-object-detection/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91A99-26D4-D0E8-D173-58CD6C49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8B06-4D3B-41E6-B9B2-A6CC1DBDA1BF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FAB5D-2CA0-9EA8-8930-0149D3B3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82E0F-A8B9-0A72-3263-AD6E8047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E0C6D4-B088-2770-4FCB-0CA371F68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416800" cy="4525963"/>
          </a:xfrm>
        </p:spPr>
        <p:txBody>
          <a:bodyPr>
            <a:normAutofit fontScale="92500" lnSpcReduction="10000"/>
          </a:bodyPr>
          <a:lstStyle/>
          <a:p>
            <a:pPr marL="177623" marR="4483" indent="-166977" algn="just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-88" dirty="0">
                <a:latin typeface="Calibri"/>
                <a:cs typeface="Calibri"/>
              </a:rPr>
              <a:t>To </a:t>
            </a:r>
            <a:r>
              <a:rPr lang="en-US" sz="3200" spc="-4" dirty="0">
                <a:latin typeface="Calibri"/>
                <a:cs typeface="Calibri"/>
              </a:rPr>
              <a:t>handle </a:t>
            </a:r>
            <a:r>
              <a:rPr lang="en-US" sz="3200" dirty="0">
                <a:latin typeface="Calibri"/>
                <a:cs typeface="Calibri"/>
              </a:rPr>
              <a:t>the </a:t>
            </a:r>
            <a:r>
              <a:rPr lang="en-US" sz="3200" spc="-4" dirty="0">
                <a:latin typeface="Calibri"/>
                <a:cs typeface="Calibri"/>
              </a:rPr>
              <a:t>variations </a:t>
            </a:r>
            <a:r>
              <a:rPr lang="en-US" sz="3200" dirty="0">
                <a:latin typeface="Calibri"/>
                <a:cs typeface="Calibri"/>
              </a:rPr>
              <a:t>in aspect </a:t>
            </a:r>
            <a:r>
              <a:rPr lang="en-US" sz="3200" spc="-13" dirty="0">
                <a:latin typeface="Calibri"/>
                <a:cs typeface="Calibri"/>
              </a:rPr>
              <a:t>ratio </a:t>
            </a:r>
            <a:r>
              <a:rPr lang="en-US" sz="3200" dirty="0">
                <a:latin typeface="Calibri"/>
                <a:cs typeface="Calibri"/>
              </a:rPr>
              <a:t>and </a:t>
            </a:r>
            <a:r>
              <a:rPr lang="en-US" sz="3200" spc="-4" dirty="0">
                <a:latin typeface="Calibri"/>
                <a:cs typeface="Calibri"/>
              </a:rPr>
              <a:t>scale </a:t>
            </a:r>
            <a:r>
              <a:rPr lang="en-US" sz="3200" spc="4" dirty="0">
                <a:latin typeface="Calibri"/>
                <a:cs typeface="Calibri"/>
              </a:rPr>
              <a:t>of 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objects, </a:t>
            </a:r>
            <a:r>
              <a:rPr lang="en-US" sz="3200" spc="-13" dirty="0">
                <a:latin typeface="Calibri"/>
                <a:cs typeface="Calibri"/>
              </a:rPr>
              <a:t>Faster </a:t>
            </a:r>
            <a:r>
              <a:rPr lang="en-US" sz="3200" spc="4" dirty="0">
                <a:latin typeface="Calibri"/>
                <a:cs typeface="Calibri"/>
              </a:rPr>
              <a:t>R-CNN </a:t>
            </a:r>
            <a:r>
              <a:rPr lang="en-US" sz="3200" spc="-4" dirty="0">
                <a:latin typeface="Calibri"/>
                <a:cs typeface="Calibri"/>
              </a:rPr>
              <a:t>introduces </a:t>
            </a:r>
            <a:r>
              <a:rPr lang="en-US" sz="3200" dirty="0">
                <a:latin typeface="Calibri"/>
                <a:cs typeface="Calibri"/>
              </a:rPr>
              <a:t>the idea </a:t>
            </a:r>
            <a:r>
              <a:rPr lang="en-US" sz="3200" spc="4" dirty="0">
                <a:latin typeface="Calibri"/>
                <a:cs typeface="Calibri"/>
              </a:rPr>
              <a:t>of </a:t>
            </a:r>
            <a:r>
              <a:rPr lang="en-US" sz="3200" spc="22" dirty="0">
                <a:solidFill>
                  <a:srgbClr val="FFC000"/>
                </a:solidFill>
                <a:latin typeface="Calibri"/>
                <a:cs typeface="Calibri"/>
              </a:rPr>
              <a:t>anchor </a:t>
            </a:r>
            <a:r>
              <a:rPr lang="en-US" sz="3200" spc="-446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200" spc="9" dirty="0">
                <a:solidFill>
                  <a:srgbClr val="FFC000"/>
                </a:solidFill>
                <a:latin typeface="Calibri"/>
                <a:cs typeface="Calibri"/>
              </a:rPr>
              <a:t>boxes</a:t>
            </a:r>
            <a:r>
              <a:rPr lang="en-US" sz="3200" spc="9" dirty="0">
                <a:latin typeface="Calibri"/>
                <a:cs typeface="Calibri"/>
              </a:rPr>
              <a:t>.</a:t>
            </a:r>
            <a:endParaRPr lang="en-US" sz="3200" dirty="0">
              <a:latin typeface="Calibri"/>
              <a:cs typeface="Calibri"/>
            </a:endParaRPr>
          </a:p>
          <a:p>
            <a:pPr marL="177623" indent="-166977" algn="just">
              <a:spcBef>
                <a:spcPts val="25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-22" dirty="0">
                <a:latin typeface="Calibri"/>
                <a:cs typeface="Calibri"/>
              </a:rPr>
              <a:t>At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each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location,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the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original</a:t>
            </a:r>
            <a:r>
              <a:rPr lang="en-US" sz="3200" spc="-22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paper </a:t>
            </a:r>
            <a:r>
              <a:rPr lang="en-US" sz="3200" spc="-4" dirty="0">
                <a:latin typeface="Calibri"/>
                <a:cs typeface="Calibri"/>
              </a:rPr>
              <a:t>considers:</a:t>
            </a:r>
            <a:endParaRPr lang="en-US" sz="3200" dirty="0">
              <a:latin typeface="Calibri"/>
              <a:cs typeface="Calibri"/>
            </a:endParaRPr>
          </a:p>
          <a:p>
            <a:pPr marL="509895" lvl="1" indent="-165856">
              <a:buFont typeface="Arial MT"/>
              <a:buChar char="•"/>
              <a:tabLst>
                <a:tab pos="510455" algn="l"/>
              </a:tabLst>
            </a:pPr>
            <a:r>
              <a:rPr lang="en-US" spc="4" dirty="0">
                <a:latin typeface="Calibri"/>
                <a:cs typeface="Calibri"/>
              </a:rPr>
              <a:t>Three</a:t>
            </a:r>
            <a:r>
              <a:rPr lang="en-US" spc="9" dirty="0">
                <a:latin typeface="Calibri"/>
                <a:cs typeface="Calibri"/>
              </a:rPr>
              <a:t> scales:</a:t>
            </a:r>
            <a:r>
              <a:rPr lang="en-US" spc="-22" dirty="0">
                <a:latin typeface="Calibri"/>
                <a:cs typeface="Calibri"/>
              </a:rPr>
              <a:t> </a:t>
            </a:r>
            <a:r>
              <a:rPr lang="en-US" spc="22" dirty="0">
                <a:solidFill>
                  <a:srgbClr val="FF0000"/>
                </a:solidFill>
                <a:latin typeface="Calibri"/>
                <a:cs typeface="Calibri"/>
              </a:rPr>
              <a:t>128x</a:t>
            </a:r>
            <a:r>
              <a:rPr lang="en-US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13" dirty="0">
                <a:solidFill>
                  <a:srgbClr val="FF0000"/>
                </a:solidFill>
                <a:latin typeface="Calibri"/>
                <a:cs typeface="Calibri"/>
              </a:rPr>
              <a:t>128,</a:t>
            </a:r>
            <a:r>
              <a:rPr lang="en-US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FF0000"/>
                </a:solidFill>
                <a:latin typeface="Calibri"/>
                <a:cs typeface="Calibri"/>
              </a:rPr>
              <a:t>256×256</a:t>
            </a:r>
            <a:r>
              <a:rPr lang="en-US" spc="-3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latin typeface="Calibri"/>
                <a:cs typeface="Calibri"/>
              </a:rPr>
              <a:t>and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FF0000"/>
                </a:solidFill>
                <a:latin typeface="Calibri"/>
                <a:cs typeface="Calibri"/>
              </a:rPr>
              <a:t>512×512</a:t>
            </a:r>
            <a:r>
              <a:rPr lang="en-US" spc="9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509895" lvl="1" indent="-165856">
              <a:buFont typeface="Arial MT"/>
              <a:buChar char="•"/>
              <a:tabLst>
                <a:tab pos="510455" algn="l"/>
              </a:tabLst>
            </a:pPr>
            <a:r>
              <a:rPr lang="en-US" spc="4" dirty="0">
                <a:latin typeface="Calibri"/>
                <a:cs typeface="Calibri"/>
              </a:rPr>
              <a:t>Three </a:t>
            </a:r>
            <a:r>
              <a:rPr lang="en-US" spc="9" dirty="0">
                <a:latin typeface="Calibri"/>
                <a:cs typeface="Calibri"/>
              </a:rPr>
              <a:t>aspect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ratios: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spc="18" dirty="0">
                <a:solidFill>
                  <a:srgbClr val="FF0000"/>
                </a:solidFill>
                <a:latin typeface="Calibri"/>
                <a:cs typeface="Calibri"/>
              </a:rPr>
              <a:t>1:1,</a:t>
            </a:r>
            <a:r>
              <a:rPr lang="en-US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18" dirty="0">
                <a:solidFill>
                  <a:srgbClr val="FF0000"/>
                </a:solidFill>
                <a:latin typeface="Calibri"/>
                <a:cs typeface="Calibri"/>
              </a:rPr>
              <a:t>2:1</a:t>
            </a:r>
            <a:r>
              <a:rPr lang="en-US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latin typeface="Calibri"/>
                <a:cs typeface="Calibri"/>
              </a:rPr>
              <a:t>and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13" dirty="0">
                <a:solidFill>
                  <a:srgbClr val="FF0000"/>
                </a:solidFill>
                <a:latin typeface="Calibri"/>
                <a:cs typeface="Calibri"/>
              </a:rPr>
              <a:t>1:2</a:t>
            </a:r>
            <a:r>
              <a:rPr lang="en-US" spc="13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509895" lvl="1" indent="-165856">
              <a:buFont typeface="Arial MT"/>
              <a:buChar char="•"/>
              <a:tabLst>
                <a:tab pos="510455" algn="l"/>
              </a:tabLst>
            </a:pPr>
            <a:r>
              <a:rPr lang="en-US" spc="-13" dirty="0">
                <a:latin typeface="Calibri"/>
                <a:cs typeface="Calibri"/>
              </a:rPr>
              <a:t>At </a:t>
            </a:r>
            <a:r>
              <a:rPr lang="en-US" spc="9" dirty="0">
                <a:latin typeface="Calibri"/>
                <a:cs typeface="Calibri"/>
              </a:rPr>
              <a:t>each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4" dirty="0">
                <a:latin typeface="Calibri"/>
                <a:cs typeface="Calibri"/>
              </a:rPr>
              <a:t>location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9" dirty="0">
                <a:latin typeface="Calibri"/>
                <a:cs typeface="Calibri"/>
              </a:rPr>
              <a:t>–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13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FF0000"/>
                </a:solidFill>
                <a:latin typeface="Calibri"/>
                <a:cs typeface="Calibri"/>
              </a:rPr>
              <a:t>anchor</a:t>
            </a:r>
            <a:r>
              <a:rPr lang="en-US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pc="-9" dirty="0">
                <a:solidFill>
                  <a:srgbClr val="FF0000"/>
                </a:solidFill>
                <a:latin typeface="Calibri"/>
                <a:cs typeface="Calibri"/>
              </a:rPr>
              <a:t>boxes</a:t>
            </a:r>
            <a:endParaRPr lang="en-US" dirty="0">
              <a:latin typeface="Calibri"/>
              <a:cs typeface="Calibri"/>
            </a:endParaRPr>
          </a:p>
          <a:p>
            <a:pPr marL="177623" indent="-166977">
              <a:spcBef>
                <a:spcPts val="24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-4" dirty="0">
                <a:latin typeface="Calibri"/>
                <a:cs typeface="Calibri"/>
              </a:rPr>
              <a:t>For</a:t>
            </a:r>
            <a:r>
              <a:rPr lang="en-US" sz="3200" spc="-18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each</a:t>
            </a:r>
            <a:r>
              <a:rPr lang="en-US" sz="3200" spc="-13" dirty="0">
                <a:latin typeface="Calibri"/>
                <a:cs typeface="Calibri"/>
              </a:rPr>
              <a:t> box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RPN</a:t>
            </a:r>
            <a:r>
              <a:rPr lang="en-US" sz="3200" spc="-4" dirty="0">
                <a:latin typeface="Calibri"/>
                <a:cs typeface="Calibri"/>
              </a:rPr>
              <a:t> predicts:</a:t>
            </a:r>
            <a:endParaRPr lang="en-US" sz="3200" dirty="0">
              <a:latin typeface="Calibri"/>
              <a:cs typeface="Calibri"/>
            </a:endParaRPr>
          </a:p>
          <a:p>
            <a:pPr marL="509895" lvl="1" indent="-165856">
              <a:buFont typeface="Arial MT"/>
              <a:buChar char="•"/>
              <a:tabLst>
                <a:tab pos="510455" algn="l"/>
              </a:tabLst>
            </a:pPr>
            <a:r>
              <a:rPr lang="en-US" spc="9" dirty="0">
                <a:latin typeface="Calibri"/>
                <a:cs typeface="Calibri"/>
              </a:rPr>
              <a:t>The </a:t>
            </a:r>
            <a:r>
              <a:rPr lang="en-US" spc="4" dirty="0">
                <a:latin typeface="Calibri"/>
                <a:cs typeface="Calibri"/>
              </a:rPr>
              <a:t>probability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spc="9" dirty="0">
                <a:latin typeface="Calibri"/>
                <a:cs typeface="Calibri"/>
              </a:rPr>
              <a:t>of </a:t>
            </a:r>
            <a:r>
              <a:rPr lang="en-US" spc="4" dirty="0">
                <a:latin typeface="Calibri"/>
                <a:cs typeface="Calibri"/>
              </a:rPr>
              <a:t>it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0070C0"/>
                </a:solidFill>
                <a:latin typeface="Calibri"/>
                <a:cs typeface="Calibri"/>
              </a:rPr>
              <a:t>being</a:t>
            </a:r>
            <a:r>
              <a:rPr lang="en-US" spc="-4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0070C0"/>
                </a:solidFill>
                <a:latin typeface="Calibri"/>
                <a:cs typeface="Calibri"/>
              </a:rPr>
              <a:t>background</a:t>
            </a:r>
            <a:r>
              <a:rPr lang="en-US" spc="-22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pc="9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lang="en-US" spc="4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foreground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pPr marL="509895" marR="49309" lvl="1" indent="-165856">
              <a:spcBef>
                <a:spcPts val="366"/>
              </a:spcBef>
              <a:buFont typeface="Arial MT"/>
              <a:buChar char="•"/>
              <a:tabLst>
                <a:tab pos="510455" algn="l"/>
              </a:tabLst>
            </a:pPr>
            <a:r>
              <a:rPr lang="en-US" spc="4" dirty="0">
                <a:latin typeface="Calibri"/>
                <a:cs typeface="Calibri"/>
              </a:rPr>
              <a:t>Location </a:t>
            </a:r>
            <a:r>
              <a:rPr lang="en-US" spc="9" dirty="0">
                <a:latin typeface="Calibri"/>
                <a:cs typeface="Calibri"/>
              </a:rPr>
              <a:t>of </a:t>
            </a:r>
            <a:r>
              <a:rPr lang="en-US" spc="9" dirty="0">
                <a:solidFill>
                  <a:srgbClr val="0070C0"/>
                </a:solidFill>
                <a:latin typeface="Calibri"/>
                <a:cs typeface="Calibri"/>
              </a:rPr>
              <a:t>anchor </a:t>
            </a:r>
            <a:r>
              <a:rPr lang="en-US" spc="-9" dirty="0">
                <a:solidFill>
                  <a:srgbClr val="0070C0"/>
                </a:solidFill>
                <a:latin typeface="Calibri"/>
                <a:cs typeface="Calibri"/>
              </a:rPr>
              <a:t>boxes </a:t>
            </a:r>
            <a:r>
              <a:rPr lang="en-US" spc="4" dirty="0">
                <a:solidFill>
                  <a:srgbClr val="0070C0"/>
                </a:solidFill>
                <a:latin typeface="Calibri"/>
                <a:cs typeface="Calibri"/>
              </a:rPr>
              <a:t>by application </a:t>
            </a:r>
            <a:r>
              <a:rPr lang="en-US" spc="9" dirty="0">
                <a:solidFill>
                  <a:srgbClr val="0070C0"/>
                </a:solidFill>
                <a:latin typeface="Calibri"/>
                <a:cs typeface="Calibri"/>
              </a:rPr>
              <a:t>of bounding </a:t>
            </a:r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box </a:t>
            </a:r>
            <a:r>
              <a:rPr lang="en-US" spc="-37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pc="4" dirty="0">
                <a:solidFill>
                  <a:srgbClr val="0070C0"/>
                </a:solidFill>
                <a:latin typeface="Calibri"/>
                <a:cs typeface="Calibri"/>
              </a:rPr>
              <a:t>regression</a:t>
            </a:r>
            <a:endParaRPr lang="en-US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9494" y="1447800"/>
            <a:ext cx="2785706" cy="1828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224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3200400"/>
            <a:ext cx="3095514" cy="28476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AF66D-83DD-934C-4978-4B129702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4896-A7DB-4AA6-AF91-94303265A680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83BA-AA56-A859-845C-018ACD34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D4258-570F-144C-C0D3-B6861DC2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2364" y="1549101"/>
            <a:ext cx="1976087" cy="141059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DBDAB91-E97E-33D4-8EBA-32CC1088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224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9686" y="3172161"/>
            <a:ext cx="2218765" cy="2178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962" y="2468662"/>
            <a:ext cx="5716344" cy="234678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7CD08-776F-B397-C1B1-B7FCE3AD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00E0-F677-41F5-A66D-AB666C6213C9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5E3FA-20B9-59B4-2B1C-160DB242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3779-D63D-6D79-798F-2789AAF4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BC388-B626-E769-CB77-5552EE93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7623" marR="165296" indent="-166977">
              <a:spcBef>
                <a:spcPts val="344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RPN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22" dirty="0">
                <a:latin typeface="Calibri"/>
                <a:cs typeface="Calibri"/>
              </a:rPr>
              <a:t>takes</a:t>
            </a:r>
            <a:r>
              <a:rPr lang="en-US" sz="2800" spc="-4" dirty="0">
                <a:latin typeface="Calibri"/>
                <a:cs typeface="Calibri"/>
              </a:rPr>
              <a:t> all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reference</a:t>
            </a:r>
            <a:r>
              <a:rPr lang="en-US" sz="2800" spc="-22" dirty="0">
                <a:latin typeface="Calibri"/>
                <a:cs typeface="Calibri"/>
              </a:rPr>
              <a:t> boxes</a:t>
            </a:r>
            <a:r>
              <a:rPr lang="en-US" sz="2800" spc="-9" dirty="0">
                <a:latin typeface="Calibri"/>
                <a:cs typeface="Calibri"/>
              </a:rPr>
              <a:t> (anchors)</a:t>
            </a:r>
            <a:r>
              <a:rPr lang="en-US" sz="2800" spc="-4" dirty="0">
                <a:latin typeface="Calibri"/>
                <a:cs typeface="Calibri"/>
              </a:rPr>
              <a:t> and outputs 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set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of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good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proposals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objects.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It does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this</a:t>
            </a:r>
            <a:r>
              <a:rPr lang="en-US" sz="2800" spc="-9" dirty="0">
                <a:latin typeface="Calibri"/>
                <a:cs typeface="Calibri"/>
              </a:rPr>
              <a:t> by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having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lang="en-US" sz="28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outputs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 for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each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 the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anchors</a:t>
            </a:r>
            <a:r>
              <a:rPr lang="en-US" sz="2800" spc="-9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indent="-166977">
              <a:spcBef>
                <a:spcPts val="4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first</a:t>
            </a:r>
            <a:r>
              <a:rPr lang="en-US" sz="28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one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 the </a:t>
            </a:r>
            <a:r>
              <a:rPr lang="en-US" sz="2800" spc="-9" dirty="0">
                <a:latin typeface="Calibri"/>
                <a:cs typeface="Calibri"/>
              </a:rPr>
              <a:t>probability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that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 anchor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 object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–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</a:t>
            </a:r>
            <a:r>
              <a:rPr lang="en-US" sz="2800" spc="-4" dirty="0">
                <a:latin typeface="Calibri"/>
                <a:cs typeface="Calibri"/>
              </a:rPr>
              <a:t> “</a:t>
            </a:r>
            <a:r>
              <a:rPr lang="en-US" sz="2800" i="1" spc="-4" dirty="0" err="1">
                <a:solidFill>
                  <a:srgbClr val="FF0000"/>
                </a:solidFill>
                <a:latin typeface="Calibri"/>
                <a:cs typeface="Calibri"/>
              </a:rPr>
              <a:t>objectness</a:t>
            </a:r>
            <a:r>
              <a:rPr lang="en-US" sz="2800" i="1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score</a:t>
            </a:r>
            <a:r>
              <a:rPr lang="en-US" sz="2800" spc="-9" dirty="0">
                <a:latin typeface="Calibri"/>
                <a:cs typeface="Calibri"/>
              </a:rPr>
              <a:t>”</a:t>
            </a:r>
            <a:endParaRPr lang="en-US" sz="2800" dirty="0">
              <a:latin typeface="Calibri"/>
              <a:cs typeface="Calibri"/>
            </a:endParaRPr>
          </a:p>
          <a:p>
            <a:pPr marL="177623" marR="239258" indent="-166977"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RPN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doesn’t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care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what </a:t>
            </a:r>
            <a:r>
              <a:rPr lang="en-US" sz="2800" i="1" spc="-4" dirty="0">
                <a:solidFill>
                  <a:srgbClr val="C00000"/>
                </a:solidFill>
                <a:latin typeface="Calibri"/>
                <a:cs typeface="Calibri"/>
              </a:rPr>
              <a:t>class</a:t>
            </a:r>
            <a:r>
              <a:rPr lang="en-US" sz="2800" i="1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object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is, </a:t>
            </a:r>
            <a:r>
              <a:rPr lang="en-US" sz="2800" spc="-9" dirty="0">
                <a:latin typeface="Calibri"/>
                <a:cs typeface="Calibri"/>
              </a:rPr>
              <a:t>only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that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does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in </a:t>
            </a:r>
            <a:r>
              <a:rPr lang="en-US" sz="2800" spc="-13" dirty="0">
                <a:latin typeface="Calibri"/>
                <a:cs typeface="Calibri"/>
              </a:rPr>
              <a:t>fact</a:t>
            </a:r>
            <a:r>
              <a:rPr lang="en-US" sz="2800" spc="-9" dirty="0">
                <a:latin typeface="Calibri"/>
                <a:cs typeface="Calibri"/>
              </a:rPr>
              <a:t> look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spc="-22" dirty="0">
                <a:latin typeface="Calibri"/>
                <a:cs typeface="Calibri"/>
              </a:rPr>
              <a:t>like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object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(and</a:t>
            </a:r>
            <a:r>
              <a:rPr lang="en-US" sz="2800" spc="-9" dirty="0">
                <a:latin typeface="Calibri"/>
                <a:cs typeface="Calibri"/>
              </a:rPr>
              <a:t> not background).</a:t>
            </a:r>
            <a:endParaRPr lang="en-US" sz="2800" dirty="0">
              <a:latin typeface="Calibri"/>
              <a:cs typeface="Calibri"/>
            </a:endParaRPr>
          </a:p>
          <a:p>
            <a:pPr marL="177623" marR="66679" indent="-166977">
              <a:spcBef>
                <a:spcPts val="710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4" dirty="0">
                <a:latin typeface="Calibri"/>
                <a:cs typeface="Calibri"/>
              </a:rPr>
              <a:t>We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are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going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use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this </a:t>
            </a:r>
            <a:r>
              <a:rPr lang="en-US" sz="2800" spc="-4" dirty="0" err="1">
                <a:solidFill>
                  <a:srgbClr val="0070C0"/>
                </a:solidFill>
                <a:latin typeface="Calibri"/>
                <a:cs typeface="Calibri"/>
              </a:rPr>
              <a:t>objectness</a:t>
            </a:r>
            <a:r>
              <a:rPr lang="en-US" sz="2800" spc="-26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0070C0"/>
                </a:solidFill>
                <a:latin typeface="Calibri"/>
                <a:cs typeface="Calibri"/>
              </a:rPr>
              <a:t>score</a:t>
            </a:r>
            <a:r>
              <a:rPr lang="en-US" sz="2800" spc="-4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filter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out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bad </a:t>
            </a:r>
            <a:r>
              <a:rPr lang="en-US" sz="2800" spc="-9" dirty="0">
                <a:latin typeface="Calibri"/>
                <a:cs typeface="Calibri"/>
              </a:rPr>
              <a:t>predictions </a:t>
            </a:r>
            <a:r>
              <a:rPr lang="en-US" sz="2800" spc="-18" dirty="0">
                <a:latin typeface="Calibri"/>
                <a:cs typeface="Calibri"/>
              </a:rPr>
              <a:t>for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second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stage.</a:t>
            </a:r>
            <a:endParaRPr lang="en-US" sz="2800" dirty="0">
              <a:latin typeface="Calibri"/>
              <a:cs typeface="Calibri"/>
            </a:endParaRPr>
          </a:p>
          <a:p>
            <a:pPr marL="177623" marR="310980" indent="-166977"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second output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 is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bounding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box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regression</a:t>
            </a:r>
            <a:r>
              <a:rPr lang="en-US" sz="28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for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adjusting</a:t>
            </a:r>
            <a:r>
              <a:rPr lang="en-US" sz="2800" spc="-4" dirty="0">
                <a:latin typeface="Calibri"/>
                <a:cs typeface="Calibri"/>
              </a:rPr>
              <a:t> the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anchors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better</a:t>
            </a:r>
            <a:r>
              <a:rPr lang="en-US" sz="2800" spc="-4" dirty="0">
                <a:latin typeface="Calibri"/>
                <a:cs typeface="Calibri"/>
              </a:rPr>
              <a:t> fit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object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it’s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predicting.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52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lnSpc>
                <a:spcPts val="3781"/>
              </a:lnSpc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704F28-AB93-0A92-D7BA-3FA804F1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17A91-3405-4496-A0D3-51B68757CDB6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555A2-04F0-2EB3-6FAE-5D112632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EB8C-34C3-71FF-5DFA-42787369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E265751-45ED-285B-CCB8-C7FB99275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-13" dirty="0">
                <a:latin typeface="Calibri"/>
                <a:cs typeface="Calibri"/>
              </a:rPr>
              <a:t>First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 3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x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3</a:t>
            </a:r>
            <a:r>
              <a:rPr lang="en-US" sz="2800" spc="-4" dirty="0">
                <a:latin typeface="Calibri"/>
                <a:cs typeface="Calibri"/>
              </a:rPr>
              <a:t> convolution </a:t>
            </a:r>
            <a:r>
              <a:rPr lang="en-US" sz="2800" spc="4" dirty="0">
                <a:latin typeface="Calibri"/>
                <a:cs typeface="Calibri"/>
              </a:rPr>
              <a:t>with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512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units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is applied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 </a:t>
            </a:r>
            <a:r>
              <a:rPr lang="en-US" sz="2800" dirty="0">
                <a:latin typeface="Calibri"/>
                <a:cs typeface="Calibri"/>
              </a:rPr>
              <a:t>the backbone </a:t>
            </a:r>
            <a:r>
              <a:rPr lang="en-US" sz="2800" spc="-13" dirty="0">
                <a:latin typeface="Calibri"/>
                <a:cs typeface="Calibri"/>
              </a:rPr>
              <a:t>feature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map as shown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give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512-d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feature</a:t>
            </a:r>
            <a:r>
              <a:rPr lang="en-US" sz="2800" dirty="0">
                <a:latin typeface="Calibri"/>
                <a:cs typeface="Calibri"/>
              </a:rPr>
              <a:t> map </a:t>
            </a:r>
            <a:r>
              <a:rPr lang="en-US" sz="2800" spc="-13" dirty="0">
                <a:latin typeface="Calibri"/>
                <a:cs typeface="Calibri"/>
              </a:rPr>
              <a:t>for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every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location.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1908598" y="2667000"/>
            <a:ext cx="7010400" cy="3810000"/>
            <a:chOff x="1461795" y="3035697"/>
            <a:chExt cx="6403975" cy="3201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795" y="3035697"/>
              <a:ext cx="6403562" cy="32007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11396" y="3398520"/>
              <a:ext cx="829310" cy="2186940"/>
            </a:xfrm>
            <a:custGeom>
              <a:avLst/>
              <a:gdLst/>
              <a:ahLst/>
              <a:cxnLst/>
              <a:rect l="l" t="t" r="r" b="b"/>
              <a:pathLst>
                <a:path w="829310" h="2186940">
                  <a:moveTo>
                    <a:pt x="829056" y="2054352"/>
                  </a:moveTo>
                  <a:lnTo>
                    <a:pt x="829056" y="132588"/>
                  </a:lnTo>
                  <a:lnTo>
                    <a:pt x="826008" y="118872"/>
                  </a:lnTo>
                  <a:lnTo>
                    <a:pt x="822960" y="103632"/>
                  </a:lnTo>
                  <a:lnTo>
                    <a:pt x="795528" y="53340"/>
                  </a:lnTo>
                  <a:lnTo>
                    <a:pt x="751332" y="18288"/>
                  </a:lnTo>
                  <a:lnTo>
                    <a:pt x="710184" y="3048"/>
                  </a:lnTo>
                  <a:lnTo>
                    <a:pt x="696468" y="0"/>
                  </a:lnTo>
                  <a:lnTo>
                    <a:pt x="134112" y="0"/>
                  </a:lnTo>
                  <a:lnTo>
                    <a:pt x="118872" y="3048"/>
                  </a:lnTo>
                  <a:lnTo>
                    <a:pt x="77724" y="18288"/>
                  </a:lnTo>
                  <a:lnTo>
                    <a:pt x="44196" y="42672"/>
                  </a:lnTo>
                  <a:lnTo>
                    <a:pt x="18288" y="77724"/>
                  </a:lnTo>
                  <a:lnTo>
                    <a:pt x="3048" y="118872"/>
                  </a:lnTo>
                  <a:lnTo>
                    <a:pt x="0" y="147828"/>
                  </a:lnTo>
                  <a:lnTo>
                    <a:pt x="0" y="2039112"/>
                  </a:lnTo>
                  <a:lnTo>
                    <a:pt x="12192" y="2097024"/>
                  </a:lnTo>
                  <a:lnTo>
                    <a:pt x="32004" y="2130044"/>
                  </a:lnTo>
                  <a:lnTo>
                    <a:pt x="32004" y="137160"/>
                  </a:lnTo>
                  <a:lnTo>
                    <a:pt x="33528" y="130302"/>
                  </a:lnTo>
                  <a:lnTo>
                    <a:pt x="33528" y="124968"/>
                  </a:lnTo>
                  <a:lnTo>
                    <a:pt x="36576" y="116840"/>
                  </a:lnTo>
                  <a:lnTo>
                    <a:pt x="36576" y="114300"/>
                  </a:lnTo>
                  <a:lnTo>
                    <a:pt x="41148" y="102108"/>
                  </a:lnTo>
                  <a:lnTo>
                    <a:pt x="41148" y="103632"/>
                  </a:lnTo>
                  <a:lnTo>
                    <a:pt x="45720" y="94488"/>
                  </a:lnTo>
                  <a:lnTo>
                    <a:pt x="45720" y="92964"/>
                  </a:lnTo>
                  <a:lnTo>
                    <a:pt x="51816" y="82296"/>
                  </a:lnTo>
                  <a:lnTo>
                    <a:pt x="51816" y="83820"/>
                  </a:lnTo>
                  <a:lnTo>
                    <a:pt x="57912" y="75285"/>
                  </a:lnTo>
                  <a:lnTo>
                    <a:pt x="57912" y="74676"/>
                  </a:lnTo>
                  <a:lnTo>
                    <a:pt x="65532" y="67056"/>
                  </a:lnTo>
                  <a:lnTo>
                    <a:pt x="65532" y="65532"/>
                  </a:lnTo>
                  <a:lnTo>
                    <a:pt x="83820" y="50292"/>
                  </a:lnTo>
                  <a:lnTo>
                    <a:pt x="83820" y="51816"/>
                  </a:lnTo>
                  <a:lnTo>
                    <a:pt x="94488" y="44196"/>
                  </a:lnTo>
                  <a:lnTo>
                    <a:pt x="94488" y="44849"/>
                  </a:lnTo>
                  <a:lnTo>
                    <a:pt x="103632" y="39624"/>
                  </a:lnTo>
                  <a:lnTo>
                    <a:pt x="103632" y="41148"/>
                  </a:lnTo>
                  <a:lnTo>
                    <a:pt x="114300" y="37147"/>
                  </a:lnTo>
                  <a:lnTo>
                    <a:pt x="114300" y="36576"/>
                  </a:lnTo>
                  <a:lnTo>
                    <a:pt x="124968" y="33909"/>
                  </a:lnTo>
                  <a:lnTo>
                    <a:pt x="124968" y="33528"/>
                  </a:lnTo>
                  <a:lnTo>
                    <a:pt x="135636" y="32342"/>
                  </a:lnTo>
                  <a:lnTo>
                    <a:pt x="135636" y="32004"/>
                  </a:lnTo>
                  <a:lnTo>
                    <a:pt x="149352" y="30480"/>
                  </a:lnTo>
                  <a:lnTo>
                    <a:pt x="681228" y="30480"/>
                  </a:lnTo>
                  <a:lnTo>
                    <a:pt x="681228" y="30649"/>
                  </a:lnTo>
                  <a:lnTo>
                    <a:pt x="693420" y="32004"/>
                  </a:lnTo>
                  <a:lnTo>
                    <a:pt x="693420" y="32173"/>
                  </a:lnTo>
                  <a:lnTo>
                    <a:pt x="705612" y="33528"/>
                  </a:lnTo>
                  <a:lnTo>
                    <a:pt x="705612" y="33909"/>
                  </a:lnTo>
                  <a:lnTo>
                    <a:pt x="716280" y="36576"/>
                  </a:lnTo>
                  <a:lnTo>
                    <a:pt x="716280" y="37147"/>
                  </a:lnTo>
                  <a:lnTo>
                    <a:pt x="725424" y="40576"/>
                  </a:lnTo>
                  <a:lnTo>
                    <a:pt x="725424" y="39624"/>
                  </a:lnTo>
                  <a:lnTo>
                    <a:pt x="736092" y="44958"/>
                  </a:lnTo>
                  <a:lnTo>
                    <a:pt x="736092" y="44196"/>
                  </a:lnTo>
                  <a:lnTo>
                    <a:pt x="745236" y="50727"/>
                  </a:lnTo>
                  <a:lnTo>
                    <a:pt x="745236" y="50292"/>
                  </a:lnTo>
                  <a:lnTo>
                    <a:pt x="755904" y="57912"/>
                  </a:lnTo>
                  <a:lnTo>
                    <a:pt x="755904" y="59182"/>
                  </a:lnTo>
                  <a:lnTo>
                    <a:pt x="763524" y="65532"/>
                  </a:lnTo>
                  <a:lnTo>
                    <a:pt x="771144" y="74676"/>
                  </a:lnTo>
                  <a:lnTo>
                    <a:pt x="771144" y="73152"/>
                  </a:lnTo>
                  <a:lnTo>
                    <a:pt x="778764" y="83820"/>
                  </a:lnTo>
                  <a:lnTo>
                    <a:pt x="778764" y="84963"/>
                  </a:lnTo>
                  <a:lnTo>
                    <a:pt x="783336" y="92964"/>
                  </a:lnTo>
                  <a:lnTo>
                    <a:pt x="783336" y="91440"/>
                  </a:lnTo>
                  <a:lnTo>
                    <a:pt x="789432" y="103632"/>
                  </a:lnTo>
                  <a:lnTo>
                    <a:pt x="789432" y="106172"/>
                  </a:lnTo>
                  <a:lnTo>
                    <a:pt x="792480" y="114300"/>
                  </a:lnTo>
                  <a:lnTo>
                    <a:pt x="792480" y="112776"/>
                  </a:lnTo>
                  <a:lnTo>
                    <a:pt x="795528" y="124968"/>
                  </a:lnTo>
                  <a:lnTo>
                    <a:pt x="795528" y="123444"/>
                  </a:lnTo>
                  <a:lnTo>
                    <a:pt x="797052" y="137160"/>
                  </a:lnTo>
                  <a:lnTo>
                    <a:pt x="797052" y="2131466"/>
                  </a:lnTo>
                  <a:lnTo>
                    <a:pt x="803148" y="2122932"/>
                  </a:lnTo>
                  <a:lnTo>
                    <a:pt x="810768" y="2109216"/>
                  </a:lnTo>
                  <a:lnTo>
                    <a:pt x="816864" y="2097024"/>
                  </a:lnTo>
                  <a:lnTo>
                    <a:pt x="822960" y="2083308"/>
                  </a:lnTo>
                  <a:lnTo>
                    <a:pt x="826008" y="2069592"/>
                  </a:lnTo>
                  <a:lnTo>
                    <a:pt x="829056" y="2054352"/>
                  </a:lnTo>
                  <a:close/>
                </a:path>
                <a:path w="829310" h="2186940">
                  <a:moveTo>
                    <a:pt x="35052" y="2063496"/>
                  </a:moveTo>
                  <a:lnTo>
                    <a:pt x="32004" y="2049780"/>
                  </a:lnTo>
                  <a:lnTo>
                    <a:pt x="32004" y="2130044"/>
                  </a:lnTo>
                  <a:lnTo>
                    <a:pt x="33528" y="2131822"/>
                  </a:lnTo>
                  <a:lnTo>
                    <a:pt x="33528" y="2061972"/>
                  </a:lnTo>
                  <a:lnTo>
                    <a:pt x="35052" y="2063496"/>
                  </a:lnTo>
                  <a:close/>
                </a:path>
                <a:path w="829310" h="2186940">
                  <a:moveTo>
                    <a:pt x="35052" y="123444"/>
                  </a:moveTo>
                  <a:lnTo>
                    <a:pt x="33528" y="124968"/>
                  </a:lnTo>
                  <a:lnTo>
                    <a:pt x="33528" y="130302"/>
                  </a:lnTo>
                  <a:lnTo>
                    <a:pt x="35052" y="123444"/>
                  </a:lnTo>
                  <a:close/>
                </a:path>
                <a:path w="829310" h="2186940">
                  <a:moveTo>
                    <a:pt x="38100" y="2074164"/>
                  </a:moveTo>
                  <a:lnTo>
                    <a:pt x="33528" y="2061972"/>
                  </a:lnTo>
                  <a:lnTo>
                    <a:pt x="33528" y="2131822"/>
                  </a:lnTo>
                  <a:lnTo>
                    <a:pt x="36576" y="2135378"/>
                  </a:lnTo>
                  <a:lnTo>
                    <a:pt x="36576" y="2072640"/>
                  </a:lnTo>
                  <a:lnTo>
                    <a:pt x="38100" y="2074164"/>
                  </a:lnTo>
                  <a:close/>
                </a:path>
                <a:path w="829310" h="2186940">
                  <a:moveTo>
                    <a:pt x="38100" y="112776"/>
                  </a:moveTo>
                  <a:lnTo>
                    <a:pt x="36576" y="114300"/>
                  </a:lnTo>
                  <a:lnTo>
                    <a:pt x="36576" y="116840"/>
                  </a:lnTo>
                  <a:lnTo>
                    <a:pt x="38100" y="112776"/>
                  </a:lnTo>
                  <a:close/>
                </a:path>
                <a:path w="829310" h="2186940">
                  <a:moveTo>
                    <a:pt x="47244" y="2095500"/>
                  </a:moveTo>
                  <a:lnTo>
                    <a:pt x="41148" y="2083308"/>
                  </a:lnTo>
                  <a:lnTo>
                    <a:pt x="41148" y="2084832"/>
                  </a:lnTo>
                  <a:lnTo>
                    <a:pt x="36576" y="2072640"/>
                  </a:lnTo>
                  <a:lnTo>
                    <a:pt x="36576" y="2135378"/>
                  </a:lnTo>
                  <a:lnTo>
                    <a:pt x="44196" y="2144268"/>
                  </a:lnTo>
                  <a:lnTo>
                    <a:pt x="45720" y="2145574"/>
                  </a:lnTo>
                  <a:lnTo>
                    <a:pt x="45720" y="2093976"/>
                  </a:lnTo>
                  <a:lnTo>
                    <a:pt x="47244" y="2095500"/>
                  </a:lnTo>
                  <a:close/>
                </a:path>
                <a:path w="829310" h="2186940">
                  <a:moveTo>
                    <a:pt x="47244" y="91440"/>
                  </a:moveTo>
                  <a:lnTo>
                    <a:pt x="45720" y="92964"/>
                  </a:lnTo>
                  <a:lnTo>
                    <a:pt x="45720" y="94488"/>
                  </a:lnTo>
                  <a:lnTo>
                    <a:pt x="47244" y="91440"/>
                  </a:lnTo>
                  <a:close/>
                </a:path>
                <a:path w="829310" h="2186940">
                  <a:moveTo>
                    <a:pt x="59436" y="2113788"/>
                  </a:moveTo>
                  <a:lnTo>
                    <a:pt x="51816" y="2104644"/>
                  </a:lnTo>
                  <a:lnTo>
                    <a:pt x="45720" y="2093976"/>
                  </a:lnTo>
                  <a:lnTo>
                    <a:pt x="45720" y="2145574"/>
                  </a:lnTo>
                  <a:lnTo>
                    <a:pt x="57912" y="2156024"/>
                  </a:lnTo>
                  <a:lnTo>
                    <a:pt x="57912" y="2112264"/>
                  </a:lnTo>
                  <a:lnTo>
                    <a:pt x="59436" y="2113788"/>
                  </a:lnTo>
                  <a:close/>
                </a:path>
                <a:path w="829310" h="2186940">
                  <a:moveTo>
                    <a:pt x="59436" y="73152"/>
                  </a:moveTo>
                  <a:lnTo>
                    <a:pt x="57912" y="74676"/>
                  </a:lnTo>
                  <a:lnTo>
                    <a:pt x="57912" y="75285"/>
                  </a:lnTo>
                  <a:lnTo>
                    <a:pt x="59436" y="73152"/>
                  </a:lnTo>
                  <a:close/>
                </a:path>
                <a:path w="829310" h="2186940">
                  <a:moveTo>
                    <a:pt x="67056" y="2122932"/>
                  </a:moveTo>
                  <a:lnTo>
                    <a:pt x="57912" y="2112264"/>
                  </a:lnTo>
                  <a:lnTo>
                    <a:pt x="57912" y="2156024"/>
                  </a:lnTo>
                  <a:lnTo>
                    <a:pt x="65532" y="2162556"/>
                  </a:lnTo>
                  <a:lnTo>
                    <a:pt x="65532" y="2121408"/>
                  </a:lnTo>
                  <a:lnTo>
                    <a:pt x="67056" y="2122932"/>
                  </a:lnTo>
                  <a:close/>
                </a:path>
                <a:path w="829310" h="2186940">
                  <a:moveTo>
                    <a:pt x="67056" y="65532"/>
                  </a:moveTo>
                  <a:lnTo>
                    <a:pt x="65532" y="65532"/>
                  </a:lnTo>
                  <a:lnTo>
                    <a:pt x="65532" y="67056"/>
                  </a:lnTo>
                  <a:lnTo>
                    <a:pt x="67056" y="65532"/>
                  </a:lnTo>
                  <a:close/>
                </a:path>
                <a:path w="829310" h="2186940">
                  <a:moveTo>
                    <a:pt x="94488" y="2177288"/>
                  </a:moveTo>
                  <a:lnTo>
                    <a:pt x="94488" y="2142744"/>
                  </a:lnTo>
                  <a:lnTo>
                    <a:pt x="83820" y="2135124"/>
                  </a:lnTo>
                  <a:lnTo>
                    <a:pt x="83820" y="2136648"/>
                  </a:lnTo>
                  <a:lnTo>
                    <a:pt x="74676" y="2129028"/>
                  </a:lnTo>
                  <a:lnTo>
                    <a:pt x="74676" y="2130552"/>
                  </a:lnTo>
                  <a:lnTo>
                    <a:pt x="65532" y="2121408"/>
                  </a:lnTo>
                  <a:lnTo>
                    <a:pt x="65532" y="2162556"/>
                  </a:lnTo>
                  <a:lnTo>
                    <a:pt x="77724" y="2170176"/>
                  </a:lnTo>
                  <a:lnTo>
                    <a:pt x="91440" y="2176272"/>
                  </a:lnTo>
                  <a:lnTo>
                    <a:pt x="94488" y="2177288"/>
                  </a:lnTo>
                  <a:close/>
                </a:path>
                <a:path w="829310" h="2186940">
                  <a:moveTo>
                    <a:pt x="94488" y="44849"/>
                  </a:moveTo>
                  <a:lnTo>
                    <a:pt x="94488" y="44196"/>
                  </a:lnTo>
                  <a:lnTo>
                    <a:pt x="92964" y="45720"/>
                  </a:lnTo>
                  <a:lnTo>
                    <a:pt x="94488" y="44849"/>
                  </a:lnTo>
                  <a:close/>
                </a:path>
                <a:path w="829310" h="2186940">
                  <a:moveTo>
                    <a:pt x="115824" y="2184400"/>
                  </a:moveTo>
                  <a:lnTo>
                    <a:pt x="115824" y="2151888"/>
                  </a:lnTo>
                  <a:lnTo>
                    <a:pt x="103632" y="2147316"/>
                  </a:lnTo>
                  <a:lnTo>
                    <a:pt x="92964" y="2141220"/>
                  </a:lnTo>
                  <a:lnTo>
                    <a:pt x="94488" y="2142744"/>
                  </a:lnTo>
                  <a:lnTo>
                    <a:pt x="94488" y="2177288"/>
                  </a:lnTo>
                  <a:lnTo>
                    <a:pt x="115824" y="2184400"/>
                  </a:lnTo>
                  <a:close/>
                </a:path>
                <a:path w="829310" h="2186940">
                  <a:moveTo>
                    <a:pt x="115824" y="36576"/>
                  </a:moveTo>
                  <a:lnTo>
                    <a:pt x="114300" y="36576"/>
                  </a:lnTo>
                  <a:lnTo>
                    <a:pt x="114300" y="37147"/>
                  </a:lnTo>
                  <a:lnTo>
                    <a:pt x="115824" y="36576"/>
                  </a:lnTo>
                  <a:close/>
                </a:path>
                <a:path w="829310" h="2186940">
                  <a:moveTo>
                    <a:pt x="126492" y="2153412"/>
                  </a:moveTo>
                  <a:lnTo>
                    <a:pt x="114300" y="2150364"/>
                  </a:lnTo>
                  <a:lnTo>
                    <a:pt x="115824" y="2151888"/>
                  </a:lnTo>
                  <a:lnTo>
                    <a:pt x="115824" y="2184400"/>
                  </a:lnTo>
                  <a:lnTo>
                    <a:pt x="118872" y="2185416"/>
                  </a:lnTo>
                  <a:lnTo>
                    <a:pt x="124968" y="2186025"/>
                  </a:lnTo>
                  <a:lnTo>
                    <a:pt x="124968" y="2153412"/>
                  </a:lnTo>
                  <a:lnTo>
                    <a:pt x="126492" y="2153412"/>
                  </a:lnTo>
                  <a:close/>
                </a:path>
                <a:path w="829310" h="2186940">
                  <a:moveTo>
                    <a:pt x="126492" y="33528"/>
                  </a:moveTo>
                  <a:lnTo>
                    <a:pt x="124968" y="33528"/>
                  </a:lnTo>
                  <a:lnTo>
                    <a:pt x="124968" y="33909"/>
                  </a:lnTo>
                  <a:lnTo>
                    <a:pt x="126492" y="33528"/>
                  </a:lnTo>
                  <a:close/>
                </a:path>
                <a:path w="829310" h="2186940">
                  <a:moveTo>
                    <a:pt x="138684" y="2186940"/>
                  </a:moveTo>
                  <a:lnTo>
                    <a:pt x="138684" y="2156460"/>
                  </a:lnTo>
                  <a:lnTo>
                    <a:pt x="124968" y="2153412"/>
                  </a:lnTo>
                  <a:lnTo>
                    <a:pt x="124968" y="2186025"/>
                  </a:lnTo>
                  <a:lnTo>
                    <a:pt x="134112" y="2186940"/>
                  </a:lnTo>
                  <a:lnTo>
                    <a:pt x="138684" y="2186940"/>
                  </a:lnTo>
                  <a:close/>
                </a:path>
                <a:path w="829310" h="2186940">
                  <a:moveTo>
                    <a:pt x="138684" y="32004"/>
                  </a:moveTo>
                  <a:lnTo>
                    <a:pt x="135636" y="32004"/>
                  </a:lnTo>
                  <a:lnTo>
                    <a:pt x="135636" y="32342"/>
                  </a:lnTo>
                  <a:lnTo>
                    <a:pt x="138684" y="32004"/>
                  </a:lnTo>
                  <a:close/>
                </a:path>
                <a:path w="829310" h="2186940">
                  <a:moveTo>
                    <a:pt x="681228" y="2186940"/>
                  </a:moveTo>
                  <a:lnTo>
                    <a:pt x="681228" y="2156460"/>
                  </a:lnTo>
                  <a:lnTo>
                    <a:pt x="149352" y="2156460"/>
                  </a:lnTo>
                  <a:lnTo>
                    <a:pt x="135636" y="2154936"/>
                  </a:lnTo>
                  <a:lnTo>
                    <a:pt x="138684" y="2156460"/>
                  </a:lnTo>
                  <a:lnTo>
                    <a:pt x="138684" y="2186940"/>
                  </a:lnTo>
                  <a:lnTo>
                    <a:pt x="681228" y="2186940"/>
                  </a:lnTo>
                  <a:close/>
                </a:path>
                <a:path w="829310" h="2186940">
                  <a:moveTo>
                    <a:pt x="681228" y="30649"/>
                  </a:moveTo>
                  <a:lnTo>
                    <a:pt x="681228" y="30480"/>
                  </a:lnTo>
                  <a:lnTo>
                    <a:pt x="679704" y="30480"/>
                  </a:lnTo>
                  <a:lnTo>
                    <a:pt x="681228" y="30649"/>
                  </a:lnTo>
                  <a:close/>
                </a:path>
                <a:path w="829310" h="2186940">
                  <a:moveTo>
                    <a:pt x="693420" y="2154936"/>
                  </a:moveTo>
                  <a:lnTo>
                    <a:pt x="679704" y="2156460"/>
                  </a:lnTo>
                  <a:lnTo>
                    <a:pt x="681228" y="2156460"/>
                  </a:lnTo>
                  <a:lnTo>
                    <a:pt x="681228" y="2186940"/>
                  </a:lnTo>
                  <a:lnTo>
                    <a:pt x="691896" y="2186940"/>
                  </a:lnTo>
                  <a:lnTo>
                    <a:pt x="691896" y="2156460"/>
                  </a:lnTo>
                  <a:lnTo>
                    <a:pt x="693420" y="2154936"/>
                  </a:lnTo>
                  <a:close/>
                </a:path>
                <a:path w="829310" h="2186940">
                  <a:moveTo>
                    <a:pt x="693420" y="32173"/>
                  </a:moveTo>
                  <a:lnTo>
                    <a:pt x="693420" y="32004"/>
                  </a:lnTo>
                  <a:lnTo>
                    <a:pt x="691896" y="32004"/>
                  </a:lnTo>
                  <a:lnTo>
                    <a:pt x="693420" y="32173"/>
                  </a:lnTo>
                  <a:close/>
                </a:path>
                <a:path w="829310" h="2186940">
                  <a:moveTo>
                    <a:pt x="705612" y="2185924"/>
                  </a:moveTo>
                  <a:lnTo>
                    <a:pt x="705612" y="2153412"/>
                  </a:lnTo>
                  <a:lnTo>
                    <a:pt x="691896" y="2156460"/>
                  </a:lnTo>
                  <a:lnTo>
                    <a:pt x="691896" y="2186940"/>
                  </a:lnTo>
                  <a:lnTo>
                    <a:pt x="696468" y="2186940"/>
                  </a:lnTo>
                  <a:lnTo>
                    <a:pt x="705612" y="2185924"/>
                  </a:lnTo>
                  <a:close/>
                </a:path>
                <a:path w="829310" h="2186940">
                  <a:moveTo>
                    <a:pt x="705612" y="33909"/>
                  </a:moveTo>
                  <a:lnTo>
                    <a:pt x="705612" y="33528"/>
                  </a:lnTo>
                  <a:lnTo>
                    <a:pt x="704088" y="33528"/>
                  </a:lnTo>
                  <a:lnTo>
                    <a:pt x="705612" y="33909"/>
                  </a:lnTo>
                  <a:close/>
                </a:path>
                <a:path w="829310" h="2186940">
                  <a:moveTo>
                    <a:pt x="716280" y="2150364"/>
                  </a:moveTo>
                  <a:lnTo>
                    <a:pt x="704088" y="2153412"/>
                  </a:lnTo>
                  <a:lnTo>
                    <a:pt x="705612" y="2153412"/>
                  </a:lnTo>
                  <a:lnTo>
                    <a:pt x="705612" y="2185924"/>
                  </a:lnTo>
                  <a:lnTo>
                    <a:pt x="710184" y="2185416"/>
                  </a:lnTo>
                  <a:lnTo>
                    <a:pt x="714756" y="2184044"/>
                  </a:lnTo>
                  <a:lnTo>
                    <a:pt x="714756" y="2151888"/>
                  </a:lnTo>
                  <a:lnTo>
                    <a:pt x="716280" y="2150364"/>
                  </a:lnTo>
                  <a:close/>
                </a:path>
                <a:path w="829310" h="2186940">
                  <a:moveTo>
                    <a:pt x="716280" y="37147"/>
                  </a:moveTo>
                  <a:lnTo>
                    <a:pt x="716280" y="36576"/>
                  </a:lnTo>
                  <a:lnTo>
                    <a:pt x="714756" y="36576"/>
                  </a:lnTo>
                  <a:lnTo>
                    <a:pt x="716280" y="37147"/>
                  </a:lnTo>
                  <a:close/>
                </a:path>
                <a:path w="829310" h="2186940">
                  <a:moveTo>
                    <a:pt x="726948" y="2180336"/>
                  </a:moveTo>
                  <a:lnTo>
                    <a:pt x="726948" y="2147316"/>
                  </a:lnTo>
                  <a:lnTo>
                    <a:pt x="714756" y="2151888"/>
                  </a:lnTo>
                  <a:lnTo>
                    <a:pt x="714756" y="2184044"/>
                  </a:lnTo>
                  <a:lnTo>
                    <a:pt x="725424" y="2180844"/>
                  </a:lnTo>
                  <a:lnTo>
                    <a:pt x="726948" y="2180336"/>
                  </a:lnTo>
                  <a:close/>
                </a:path>
                <a:path w="829310" h="2186940">
                  <a:moveTo>
                    <a:pt x="726948" y="41148"/>
                  </a:moveTo>
                  <a:lnTo>
                    <a:pt x="725424" y="39624"/>
                  </a:lnTo>
                  <a:lnTo>
                    <a:pt x="725424" y="40576"/>
                  </a:lnTo>
                  <a:lnTo>
                    <a:pt x="726948" y="41148"/>
                  </a:lnTo>
                  <a:close/>
                </a:path>
                <a:path w="829310" h="2186940">
                  <a:moveTo>
                    <a:pt x="737616" y="2141220"/>
                  </a:moveTo>
                  <a:lnTo>
                    <a:pt x="725424" y="2147316"/>
                  </a:lnTo>
                  <a:lnTo>
                    <a:pt x="726948" y="2147316"/>
                  </a:lnTo>
                  <a:lnTo>
                    <a:pt x="726948" y="2180336"/>
                  </a:lnTo>
                  <a:lnTo>
                    <a:pt x="736092" y="2177288"/>
                  </a:lnTo>
                  <a:lnTo>
                    <a:pt x="736092" y="2142744"/>
                  </a:lnTo>
                  <a:lnTo>
                    <a:pt x="737616" y="2141220"/>
                  </a:lnTo>
                  <a:close/>
                </a:path>
                <a:path w="829310" h="2186940">
                  <a:moveTo>
                    <a:pt x="737616" y="45720"/>
                  </a:moveTo>
                  <a:lnTo>
                    <a:pt x="736092" y="44196"/>
                  </a:lnTo>
                  <a:lnTo>
                    <a:pt x="736092" y="44958"/>
                  </a:lnTo>
                  <a:lnTo>
                    <a:pt x="737616" y="45720"/>
                  </a:lnTo>
                  <a:close/>
                </a:path>
                <a:path w="829310" h="2186940">
                  <a:moveTo>
                    <a:pt x="746760" y="2135124"/>
                  </a:moveTo>
                  <a:lnTo>
                    <a:pt x="736092" y="2142744"/>
                  </a:lnTo>
                  <a:lnTo>
                    <a:pt x="736092" y="2177288"/>
                  </a:lnTo>
                  <a:lnTo>
                    <a:pt x="739140" y="2176272"/>
                  </a:lnTo>
                  <a:lnTo>
                    <a:pt x="745236" y="2173224"/>
                  </a:lnTo>
                  <a:lnTo>
                    <a:pt x="745236" y="2136648"/>
                  </a:lnTo>
                  <a:lnTo>
                    <a:pt x="746760" y="2135124"/>
                  </a:lnTo>
                  <a:close/>
                </a:path>
                <a:path w="829310" h="2186940">
                  <a:moveTo>
                    <a:pt x="746760" y="51816"/>
                  </a:moveTo>
                  <a:lnTo>
                    <a:pt x="745236" y="50292"/>
                  </a:lnTo>
                  <a:lnTo>
                    <a:pt x="745236" y="50727"/>
                  </a:lnTo>
                  <a:lnTo>
                    <a:pt x="746760" y="51816"/>
                  </a:lnTo>
                  <a:close/>
                </a:path>
                <a:path w="829310" h="2186940">
                  <a:moveTo>
                    <a:pt x="755904" y="2129028"/>
                  </a:moveTo>
                  <a:lnTo>
                    <a:pt x="745236" y="2136648"/>
                  </a:lnTo>
                  <a:lnTo>
                    <a:pt x="745236" y="2173224"/>
                  </a:lnTo>
                  <a:lnTo>
                    <a:pt x="751332" y="2170176"/>
                  </a:lnTo>
                  <a:lnTo>
                    <a:pt x="754380" y="2168271"/>
                  </a:lnTo>
                  <a:lnTo>
                    <a:pt x="754380" y="2130552"/>
                  </a:lnTo>
                  <a:lnTo>
                    <a:pt x="755904" y="2129028"/>
                  </a:lnTo>
                  <a:close/>
                </a:path>
                <a:path w="829310" h="2186940">
                  <a:moveTo>
                    <a:pt x="755904" y="59182"/>
                  </a:moveTo>
                  <a:lnTo>
                    <a:pt x="755904" y="57912"/>
                  </a:lnTo>
                  <a:lnTo>
                    <a:pt x="754380" y="57912"/>
                  </a:lnTo>
                  <a:lnTo>
                    <a:pt x="755904" y="59182"/>
                  </a:lnTo>
                  <a:close/>
                </a:path>
                <a:path w="829310" h="2186940">
                  <a:moveTo>
                    <a:pt x="778764" y="2150799"/>
                  </a:moveTo>
                  <a:lnTo>
                    <a:pt x="778764" y="2104644"/>
                  </a:lnTo>
                  <a:lnTo>
                    <a:pt x="771144" y="2113788"/>
                  </a:lnTo>
                  <a:lnTo>
                    <a:pt x="771144" y="2112264"/>
                  </a:lnTo>
                  <a:lnTo>
                    <a:pt x="763524" y="2122932"/>
                  </a:lnTo>
                  <a:lnTo>
                    <a:pt x="763524" y="2121408"/>
                  </a:lnTo>
                  <a:lnTo>
                    <a:pt x="754380" y="2130552"/>
                  </a:lnTo>
                  <a:lnTo>
                    <a:pt x="754380" y="2168271"/>
                  </a:lnTo>
                  <a:lnTo>
                    <a:pt x="763524" y="2162556"/>
                  </a:lnTo>
                  <a:lnTo>
                    <a:pt x="775716" y="2153412"/>
                  </a:lnTo>
                  <a:lnTo>
                    <a:pt x="778764" y="2150799"/>
                  </a:lnTo>
                  <a:close/>
                </a:path>
                <a:path w="829310" h="2186940">
                  <a:moveTo>
                    <a:pt x="778764" y="84963"/>
                  </a:moveTo>
                  <a:lnTo>
                    <a:pt x="778764" y="83820"/>
                  </a:lnTo>
                  <a:lnTo>
                    <a:pt x="777240" y="82296"/>
                  </a:lnTo>
                  <a:lnTo>
                    <a:pt x="778764" y="84963"/>
                  </a:lnTo>
                  <a:close/>
                </a:path>
                <a:path w="829310" h="2186940">
                  <a:moveTo>
                    <a:pt x="789432" y="2140712"/>
                  </a:moveTo>
                  <a:lnTo>
                    <a:pt x="789432" y="2083308"/>
                  </a:lnTo>
                  <a:lnTo>
                    <a:pt x="783336" y="2095500"/>
                  </a:lnTo>
                  <a:lnTo>
                    <a:pt x="783336" y="2093976"/>
                  </a:lnTo>
                  <a:lnTo>
                    <a:pt x="777240" y="2104644"/>
                  </a:lnTo>
                  <a:lnTo>
                    <a:pt x="778764" y="2104644"/>
                  </a:lnTo>
                  <a:lnTo>
                    <a:pt x="778764" y="2150799"/>
                  </a:lnTo>
                  <a:lnTo>
                    <a:pt x="786384" y="2144268"/>
                  </a:lnTo>
                  <a:lnTo>
                    <a:pt x="789432" y="2140712"/>
                  </a:lnTo>
                  <a:close/>
                </a:path>
                <a:path w="829310" h="2186940">
                  <a:moveTo>
                    <a:pt x="789432" y="106172"/>
                  </a:moveTo>
                  <a:lnTo>
                    <a:pt x="789432" y="103632"/>
                  </a:lnTo>
                  <a:lnTo>
                    <a:pt x="787908" y="102108"/>
                  </a:lnTo>
                  <a:lnTo>
                    <a:pt x="789432" y="106172"/>
                  </a:lnTo>
                  <a:close/>
                </a:path>
                <a:path w="829310" h="2186940">
                  <a:moveTo>
                    <a:pt x="797052" y="2131466"/>
                  </a:moveTo>
                  <a:lnTo>
                    <a:pt x="797052" y="2049780"/>
                  </a:lnTo>
                  <a:lnTo>
                    <a:pt x="795528" y="2063496"/>
                  </a:lnTo>
                  <a:lnTo>
                    <a:pt x="795528" y="2061972"/>
                  </a:lnTo>
                  <a:lnTo>
                    <a:pt x="792480" y="2074164"/>
                  </a:lnTo>
                  <a:lnTo>
                    <a:pt x="792480" y="2072640"/>
                  </a:lnTo>
                  <a:lnTo>
                    <a:pt x="787908" y="2084832"/>
                  </a:lnTo>
                  <a:lnTo>
                    <a:pt x="789432" y="2083308"/>
                  </a:lnTo>
                  <a:lnTo>
                    <a:pt x="789432" y="2140712"/>
                  </a:lnTo>
                  <a:lnTo>
                    <a:pt x="795528" y="2133600"/>
                  </a:lnTo>
                  <a:lnTo>
                    <a:pt x="797052" y="21314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796" rIns="0" bIns="0" rtlCol="0" anchor="ctr">
            <a:spAutoFit/>
          </a:bodyPr>
          <a:lstStyle/>
          <a:p>
            <a:pPr marL="11206">
              <a:spcBef>
                <a:spcPts val="534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21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E048D-BC75-E8F3-494E-E6767705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B1BEE-D744-4CD5-8BC0-88F7601045D3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7EFEA-F28F-3957-CB43-927D296C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37E93-C2C4-FC0A-E06D-A64EF570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marL="713831" lvl="1" indent="-302575">
              <a:spcBef>
                <a:spcPts val="763"/>
              </a:spcBef>
              <a:buChar char="•"/>
              <a:tabLst>
                <a:tab pos="313221" algn="l"/>
                <a:tab pos="313781" algn="l"/>
              </a:tabLst>
            </a:pPr>
            <a:r>
              <a:rPr lang="en-US" sz="2424" spc="-4" dirty="0">
                <a:latin typeface="Arial MT"/>
                <a:cs typeface="Arial MT"/>
              </a:rPr>
              <a:t>Faster R-CNN</a:t>
            </a:r>
          </a:p>
          <a:p>
            <a:pPr marL="713831" lvl="1" indent="-302575">
              <a:spcBef>
                <a:spcPts val="763"/>
              </a:spcBef>
              <a:buChar char="•"/>
              <a:tabLst>
                <a:tab pos="313221" algn="l"/>
                <a:tab pos="313781" algn="l"/>
              </a:tabLst>
            </a:pPr>
            <a:r>
              <a:rPr lang="en-US" sz="2424" spc="-4" dirty="0">
                <a:latin typeface="Arial MT"/>
                <a:cs typeface="Arial MT"/>
              </a:rPr>
              <a:t>Fully Convolutional Networks (FCN)</a:t>
            </a:r>
            <a:endParaRPr lang="en-US" sz="2071" dirty="0">
              <a:latin typeface="Arial MT"/>
              <a:cs typeface="Arial MT"/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6CD5C-9844-12AF-8DFB-63159FF0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E393-E332-4FCB-8120-D210B30A2009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92DB0-5FB7-EE40-60E8-154A614A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68161-7699-240A-EB13-43B49D9A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F36AF1-66D1-E852-897C-CA5EF62CF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convolution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followed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by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two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sibling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layers:</a:t>
            </a:r>
            <a:r>
              <a:rPr lang="en-US" sz="2800" spc="31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lang="en-US" sz="28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lang="en-US" sz="28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convolution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r>
              <a:rPr lang="en-US" sz="2800" spc="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18 </a:t>
            </a:r>
            <a:r>
              <a:rPr lang="en-US" sz="2800" dirty="0">
                <a:latin typeface="Calibri"/>
                <a:cs typeface="Calibri"/>
              </a:rPr>
              <a:t>units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for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object </a:t>
            </a:r>
            <a:r>
              <a:rPr lang="en-US" sz="2800" spc="-34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classification,</a:t>
            </a:r>
            <a:r>
              <a:rPr lang="en-US" sz="2800" spc="-31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and</a:t>
            </a:r>
            <a:r>
              <a:rPr lang="en-US" sz="2800" spc="4" dirty="0">
                <a:latin typeface="Calibri"/>
                <a:cs typeface="Calibri"/>
              </a:rPr>
              <a:t> a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4F"/>
                </a:solidFill>
                <a:latin typeface="Calibri"/>
                <a:cs typeface="Calibri"/>
              </a:rPr>
              <a:t>1</a:t>
            </a:r>
            <a:r>
              <a:rPr lang="en-US" sz="2800" spc="-4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4F"/>
                </a:solidFill>
                <a:latin typeface="Calibri"/>
                <a:cs typeface="Calibri"/>
              </a:rPr>
              <a:t>x 1 </a:t>
            </a:r>
            <a:r>
              <a:rPr lang="en-US" sz="2800" spc="-4" dirty="0">
                <a:solidFill>
                  <a:srgbClr val="00B04F"/>
                </a:solidFill>
                <a:latin typeface="Calibri"/>
                <a:cs typeface="Calibri"/>
              </a:rPr>
              <a:t>convolution</a:t>
            </a:r>
            <a:r>
              <a:rPr lang="en-US" sz="2800" spc="-22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4F"/>
                </a:solidFill>
                <a:latin typeface="Calibri"/>
                <a:cs typeface="Calibri"/>
              </a:rPr>
              <a:t>with</a:t>
            </a:r>
            <a:r>
              <a:rPr lang="en-US" sz="2800" spc="-4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4F"/>
                </a:solidFill>
                <a:latin typeface="Calibri"/>
                <a:cs typeface="Calibri"/>
              </a:rPr>
              <a:t>36</a:t>
            </a:r>
            <a:r>
              <a:rPr lang="en-US" sz="2800" dirty="0">
                <a:solidFill>
                  <a:srgbClr val="00B04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units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for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bounding </a:t>
            </a:r>
            <a:r>
              <a:rPr lang="en-US" sz="2800" spc="-9" dirty="0">
                <a:latin typeface="Calibri"/>
                <a:cs typeface="Calibri"/>
              </a:rPr>
              <a:t>box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regression.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2375834" y="2971800"/>
            <a:ext cx="6310966" cy="3499503"/>
            <a:chOff x="1461795" y="3035697"/>
            <a:chExt cx="6403975" cy="3201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795" y="3035697"/>
              <a:ext cx="6403562" cy="32007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3584" y="3249168"/>
              <a:ext cx="829310" cy="1362710"/>
            </a:xfrm>
            <a:custGeom>
              <a:avLst/>
              <a:gdLst/>
              <a:ahLst/>
              <a:cxnLst/>
              <a:rect l="l" t="t" r="r" b="b"/>
              <a:pathLst>
                <a:path w="829310" h="1362710">
                  <a:moveTo>
                    <a:pt x="829056" y="1213104"/>
                  </a:moveTo>
                  <a:lnTo>
                    <a:pt x="829056" y="147828"/>
                  </a:lnTo>
                  <a:lnTo>
                    <a:pt x="827532" y="132588"/>
                  </a:lnTo>
                  <a:lnTo>
                    <a:pt x="816864" y="89916"/>
                  </a:lnTo>
                  <a:lnTo>
                    <a:pt x="794004" y="53340"/>
                  </a:lnTo>
                  <a:lnTo>
                    <a:pt x="763524" y="24384"/>
                  </a:lnTo>
                  <a:lnTo>
                    <a:pt x="751332" y="18288"/>
                  </a:lnTo>
                  <a:lnTo>
                    <a:pt x="737616" y="10668"/>
                  </a:lnTo>
                  <a:lnTo>
                    <a:pt x="723900" y="6096"/>
                  </a:lnTo>
                  <a:lnTo>
                    <a:pt x="710184" y="3048"/>
                  </a:lnTo>
                  <a:lnTo>
                    <a:pt x="694944" y="0"/>
                  </a:lnTo>
                  <a:lnTo>
                    <a:pt x="132588" y="0"/>
                  </a:lnTo>
                  <a:lnTo>
                    <a:pt x="118872" y="3048"/>
                  </a:lnTo>
                  <a:lnTo>
                    <a:pt x="103632" y="6096"/>
                  </a:lnTo>
                  <a:lnTo>
                    <a:pt x="89916" y="10668"/>
                  </a:lnTo>
                  <a:lnTo>
                    <a:pt x="77724" y="18288"/>
                  </a:lnTo>
                  <a:lnTo>
                    <a:pt x="65532" y="24384"/>
                  </a:lnTo>
                  <a:lnTo>
                    <a:pt x="33528" y="53340"/>
                  </a:lnTo>
                  <a:lnTo>
                    <a:pt x="12192" y="89916"/>
                  </a:lnTo>
                  <a:lnTo>
                    <a:pt x="3048" y="118872"/>
                  </a:lnTo>
                  <a:lnTo>
                    <a:pt x="0" y="132588"/>
                  </a:lnTo>
                  <a:lnTo>
                    <a:pt x="0" y="1228344"/>
                  </a:lnTo>
                  <a:lnTo>
                    <a:pt x="3048" y="1243584"/>
                  </a:lnTo>
                  <a:lnTo>
                    <a:pt x="6096" y="1257300"/>
                  </a:lnTo>
                  <a:lnTo>
                    <a:pt x="18288" y="1284732"/>
                  </a:lnTo>
                  <a:lnTo>
                    <a:pt x="25908" y="1296924"/>
                  </a:lnTo>
                  <a:lnTo>
                    <a:pt x="32004" y="1305458"/>
                  </a:lnTo>
                  <a:lnTo>
                    <a:pt x="32004" y="137160"/>
                  </a:lnTo>
                  <a:lnTo>
                    <a:pt x="33528" y="123444"/>
                  </a:lnTo>
                  <a:lnTo>
                    <a:pt x="33528" y="124968"/>
                  </a:lnTo>
                  <a:lnTo>
                    <a:pt x="36576" y="112776"/>
                  </a:lnTo>
                  <a:lnTo>
                    <a:pt x="36576" y="114300"/>
                  </a:lnTo>
                  <a:lnTo>
                    <a:pt x="39624" y="106172"/>
                  </a:lnTo>
                  <a:lnTo>
                    <a:pt x="39624" y="103632"/>
                  </a:lnTo>
                  <a:lnTo>
                    <a:pt x="45720" y="91440"/>
                  </a:lnTo>
                  <a:lnTo>
                    <a:pt x="45720" y="92964"/>
                  </a:lnTo>
                  <a:lnTo>
                    <a:pt x="50292" y="84963"/>
                  </a:lnTo>
                  <a:lnTo>
                    <a:pt x="50292" y="83820"/>
                  </a:lnTo>
                  <a:lnTo>
                    <a:pt x="57912" y="73152"/>
                  </a:lnTo>
                  <a:lnTo>
                    <a:pt x="57912" y="74676"/>
                  </a:lnTo>
                  <a:lnTo>
                    <a:pt x="65532" y="65532"/>
                  </a:lnTo>
                  <a:lnTo>
                    <a:pt x="73152" y="59182"/>
                  </a:lnTo>
                  <a:lnTo>
                    <a:pt x="73152" y="57912"/>
                  </a:lnTo>
                  <a:lnTo>
                    <a:pt x="83820" y="50292"/>
                  </a:lnTo>
                  <a:lnTo>
                    <a:pt x="83820" y="50727"/>
                  </a:lnTo>
                  <a:lnTo>
                    <a:pt x="92964" y="44196"/>
                  </a:lnTo>
                  <a:lnTo>
                    <a:pt x="92964" y="44958"/>
                  </a:lnTo>
                  <a:lnTo>
                    <a:pt x="103632" y="39624"/>
                  </a:lnTo>
                  <a:lnTo>
                    <a:pt x="103632" y="40576"/>
                  </a:lnTo>
                  <a:lnTo>
                    <a:pt x="112776" y="37147"/>
                  </a:lnTo>
                  <a:lnTo>
                    <a:pt x="112776" y="36576"/>
                  </a:lnTo>
                  <a:lnTo>
                    <a:pt x="123444" y="33909"/>
                  </a:lnTo>
                  <a:lnTo>
                    <a:pt x="123444" y="33528"/>
                  </a:lnTo>
                  <a:lnTo>
                    <a:pt x="135636" y="32173"/>
                  </a:lnTo>
                  <a:lnTo>
                    <a:pt x="135636" y="32004"/>
                  </a:lnTo>
                  <a:lnTo>
                    <a:pt x="147828" y="30649"/>
                  </a:lnTo>
                  <a:lnTo>
                    <a:pt x="147828" y="30480"/>
                  </a:lnTo>
                  <a:lnTo>
                    <a:pt x="679704" y="30480"/>
                  </a:lnTo>
                  <a:lnTo>
                    <a:pt x="693420" y="32004"/>
                  </a:lnTo>
                  <a:lnTo>
                    <a:pt x="693420" y="32194"/>
                  </a:lnTo>
                  <a:lnTo>
                    <a:pt x="704088" y="33528"/>
                  </a:lnTo>
                  <a:lnTo>
                    <a:pt x="704088" y="33909"/>
                  </a:lnTo>
                  <a:lnTo>
                    <a:pt x="714756" y="36576"/>
                  </a:lnTo>
                  <a:lnTo>
                    <a:pt x="725424" y="40576"/>
                  </a:lnTo>
                  <a:lnTo>
                    <a:pt x="725424" y="39624"/>
                  </a:lnTo>
                  <a:lnTo>
                    <a:pt x="734568" y="44849"/>
                  </a:lnTo>
                  <a:lnTo>
                    <a:pt x="734568" y="44196"/>
                  </a:lnTo>
                  <a:lnTo>
                    <a:pt x="745236" y="50863"/>
                  </a:lnTo>
                  <a:lnTo>
                    <a:pt x="745236" y="50292"/>
                  </a:lnTo>
                  <a:lnTo>
                    <a:pt x="763524" y="65532"/>
                  </a:lnTo>
                  <a:lnTo>
                    <a:pt x="763524" y="67056"/>
                  </a:lnTo>
                  <a:lnTo>
                    <a:pt x="771144" y="74676"/>
                  </a:lnTo>
                  <a:lnTo>
                    <a:pt x="771144" y="75285"/>
                  </a:lnTo>
                  <a:lnTo>
                    <a:pt x="777240" y="83820"/>
                  </a:lnTo>
                  <a:lnTo>
                    <a:pt x="777240" y="82296"/>
                  </a:lnTo>
                  <a:lnTo>
                    <a:pt x="783336" y="92964"/>
                  </a:lnTo>
                  <a:lnTo>
                    <a:pt x="783336" y="94488"/>
                  </a:lnTo>
                  <a:lnTo>
                    <a:pt x="787908" y="103632"/>
                  </a:lnTo>
                  <a:lnTo>
                    <a:pt x="787908" y="102108"/>
                  </a:lnTo>
                  <a:lnTo>
                    <a:pt x="792480" y="114300"/>
                  </a:lnTo>
                  <a:lnTo>
                    <a:pt x="792480" y="116840"/>
                  </a:lnTo>
                  <a:lnTo>
                    <a:pt x="795528" y="124968"/>
                  </a:lnTo>
                  <a:lnTo>
                    <a:pt x="795528" y="130302"/>
                  </a:lnTo>
                  <a:lnTo>
                    <a:pt x="797052" y="137160"/>
                  </a:lnTo>
                  <a:lnTo>
                    <a:pt x="797052" y="1304036"/>
                  </a:lnTo>
                  <a:lnTo>
                    <a:pt x="803148" y="1296924"/>
                  </a:lnTo>
                  <a:lnTo>
                    <a:pt x="810768" y="1284732"/>
                  </a:lnTo>
                  <a:lnTo>
                    <a:pt x="816864" y="1271016"/>
                  </a:lnTo>
                  <a:lnTo>
                    <a:pt x="826008" y="1243584"/>
                  </a:lnTo>
                  <a:lnTo>
                    <a:pt x="829056" y="1213104"/>
                  </a:lnTo>
                  <a:close/>
                </a:path>
                <a:path w="829310" h="1362710">
                  <a:moveTo>
                    <a:pt x="41148" y="1260348"/>
                  </a:moveTo>
                  <a:lnTo>
                    <a:pt x="36576" y="1248156"/>
                  </a:lnTo>
                  <a:lnTo>
                    <a:pt x="36576" y="1249680"/>
                  </a:lnTo>
                  <a:lnTo>
                    <a:pt x="33528" y="1235964"/>
                  </a:lnTo>
                  <a:lnTo>
                    <a:pt x="33528" y="1237488"/>
                  </a:lnTo>
                  <a:lnTo>
                    <a:pt x="32004" y="1225296"/>
                  </a:lnTo>
                  <a:lnTo>
                    <a:pt x="32004" y="1305458"/>
                  </a:lnTo>
                  <a:lnTo>
                    <a:pt x="33528" y="1307592"/>
                  </a:lnTo>
                  <a:lnTo>
                    <a:pt x="39624" y="1313688"/>
                  </a:lnTo>
                  <a:lnTo>
                    <a:pt x="39624" y="1258824"/>
                  </a:lnTo>
                  <a:lnTo>
                    <a:pt x="41148" y="1260348"/>
                  </a:lnTo>
                  <a:close/>
                </a:path>
                <a:path w="829310" h="1362710">
                  <a:moveTo>
                    <a:pt x="41148" y="102108"/>
                  </a:moveTo>
                  <a:lnTo>
                    <a:pt x="39624" y="103632"/>
                  </a:lnTo>
                  <a:lnTo>
                    <a:pt x="39624" y="106172"/>
                  </a:lnTo>
                  <a:lnTo>
                    <a:pt x="41148" y="102108"/>
                  </a:lnTo>
                  <a:close/>
                </a:path>
                <a:path w="829310" h="1362710">
                  <a:moveTo>
                    <a:pt x="51816" y="1280160"/>
                  </a:moveTo>
                  <a:lnTo>
                    <a:pt x="45720" y="1267968"/>
                  </a:lnTo>
                  <a:lnTo>
                    <a:pt x="45720" y="1269492"/>
                  </a:lnTo>
                  <a:lnTo>
                    <a:pt x="39624" y="1258824"/>
                  </a:lnTo>
                  <a:lnTo>
                    <a:pt x="39624" y="1313688"/>
                  </a:lnTo>
                  <a:lnTo>
                    <a:pt x="50292" y="1324356"/>
                  </a:lnTo>
                  <a:lnTo>
                    <a:pt x="50292" y="1278636"/>
                  </a:lnTo>
                  <a:lnTo>
                    <a:pt x="51816" y="1280160"/>
                  </a:lnTo>
                  <a:close/>
                </a:path>
                <a:path w="829310" h="1362710">
                  <a:moveTo>
                    <a:pt x="51816" y="82296"/>
                  </a:moveTo>
                  <a:lnTo>
                    <a:pt x="50292" y="83820"/>
                  </a:lnTo>
                  <a:lnTo>
                    <a:pt x="50292" y="84963"/>
                  </a:lnTo>
                  <a:lnTo>
                    <a:pt x="51816" y="82296"/>
                  </a:lnTo>
                  <a:close/>
                </a:path>
                <a:path w="829310" h="1362710">
                  <a:moveTo>
                    <a:pt x="74676" y="1342263"/>
                  </a:moveTo>
                  <a:lnTo>
                    <a:pt x="74676" y="1304544"/>
                  </a:lnTo>
                  <a:lnTo>
                    <a:pt x="65532" y="1295400"/>
                  </a:lnTo>
                  <a:lnTo>
                    <a:pt x="65532" y="1296924"/>
                  </a:lnTo>
                  <a:lnTo>
                    <a:pt x="50292" y="1278636"/>
                  </a:lnTo>
                  <a:lnTo>
                    <a:pt x="50292" y="1324356"/>
                  </a:lnTo>
                  <a:lnTo>
                    <a:pt x="53340" y="1327404"/>
                  </a:lnTo>
                  <a:lnTo>
                    <a:pt x="65532" y="1336548"/>
                  </a:lnTo>
                  <a:lnTo>
                    <a:pt x="74676" y="1342263"/>
                  </a:lnTo>
                  <a:close/>
                </a:path>
                <a:path w="829310" h="1362710">
                  <a:moveTo>
                    <a:pt x="74676" y="57912"/>
                  </a:moveTo>
                  <a:lnTo>
                    <a:pt x="73152" y="57912"/>
                  </a:lnTo>
                  <a:lnTo>
                    <a:pt x="73152" y="59182"/>
                  </a:lnTo>
                  <a:lnTo>
                    <a:pt x="74676" y="57912"/>
                  </a:lnTo>
                  <a:close/>
                </a:path>
                <a:path w="829310" h="1362710">
                  <a:moveTo>
                    <a:pt x="83820" y="1310640"/>
                  </a:moveTo>
                  <a:lnTo>
                    <a:pt x="73152" y="1303020"/>
                  </a:lnTo>
                  <a:lnTo>
                    <a:pt x="74676" y="1304544"/>
                  </a:lnTo>
                  <a:lnTo>
                    <a:pt x="74676" y="1342263"/>
                  </a:lnTo>
                  <a:lnTo>
                    <a:pt x="77724" y="1344168"/>
                  </a:lnTo>
                  <a:lnTo>
                    <a:pt x="82296" y="1346454"/>
                  </a:lnTo>
                  <a:lnTo>
                    <a:pt x="82296" y="1310640"/>
                  </a:lnTo>
                  <a:lnTo>
                    <a:pt x="83820" y="1310640"/>
                  </a:lnTo>
                  <a:close/>
                </a:path>
                <a:path w="829310" h="1362710">
                  <a:moveTo>
                    <a:pt x="83820" y="50727"/>
                  </a:moveTo>
                  <a:lnTo>
                    <a:pt x="83820" y="50292"/>
                  </a:lnTo>
                  <a:lnTo>
                    <a:pt x="82296" y="51816"/>
                  </a:lnTo>
                  <a:lnTo>
                    <a:pt x="83820" y="50727"/>
                  </a:lnTo>
                  <a:close/>
                </a:path>
                <a:path w="829310" h="1362710">
                  <a:moveTo>
                    <a:pt x="92964" y="1316736"/>
                  </a:moveTo>
                  <a:lnTo>
                    <a:pt x="82296" y="1310640"/>
                  </a:lnTo>
                  <a:lnTo>
                    <a:pt x="82296" y="1346454"/>
                  </a:lnTo>
                  <a:lnTo>
                    <a:pt x="89916" y="1350264"/>
                  </a:lnTo>
                  <a:lnTo>
                    <a:pt x="91440" y="1350772"/>
                  </a:lnTo>
                  <a:lnTo>
                    <a:pt x="91440" y="1316736"/>
                  </a:lnTo>
                  <a:lnTo>
                    <a:pt x="92964" y="1316736"/>
                  </a:lnTo>
                  <a:close/>
                </a:path>
                <a:path w="829310" h="1362710">
                  <a:moveTo>
                    <a:pt x="92964" y="44958"/>
                  </a:moveTo>
                  <a:lnTo>
                    <a:pt x="92964" y="44196"/>
                  </a:lnTo>
                  <a:lnTo>
                    <a:pt x="91440" y="45720"/>
                  </a:lnTo>
                  <a:lnTo>
                    <a:pt x="92964" y="44958"/>
                  </a:lnTo>
                  <a:close/>
                </a:path>
                <a:path w="829310" h="1362710">
                  <a:moveTo>
                    <a:pt x="103632" y="1321308"/>
                  </a:moveTo>
                  <a:lnTo>
                    <a:pt x="91440" y="1316736"/>
                  </a:lnTo>
                  <a:lnTo>
                    <a:pt x="91440" y="1350772"/>
                  </a:lnTo>
                  <a:lnTo>
                    <a:pt x="102108" y="1354328"/>
                  </a:lnTo>
                  <a:lnTo>
                    <a:pt x="102108" y="1321308"/>
                  </a:lnTo>
                  <a:lnTo>
                    <a:pt x="103632" y="1321308"/>
                  </a:lnTo>
                  <a:close/>
                </a:path>
                <a:path w="829310" h="1362710">
                  <a:moveTo>
                    <a:pt x="103632" y="40576"/>
                  </a:moveTo>
                  <a:lnTo>
                    <a:pt x="103632" y="39624"/>
                  </a:lnTo>
                  <a:lnTo>
                    <a:pt x="102108" y="41148"/>
                  </a:lnTo>
                  <a:lnTo>
                    <a:pt x="103632" y="40576"/>
                  </a:lnTo>
                  <a:close/>
                </a:path>
                <a:path w="829310" h="1362710">
                  <a:moveTo>
                    <a:pt x="114300" y="1325880"/>
                  </a:moveTo>
                  <a:lnTo>
                    <a:pt x="102108" y="1321308"/>
                  </a:lnTo>
                  <a:lnTo>
                    <a:pt x="102108" y="1354328"/>
                  </a:lnTo>
                  <a:lnTo>
                    <a:pt x="103632" y="1354836"/>
                  </a:lnTo>
                  <a:lnTo>
                    <a:pt x="112776" y="1357579"/>
                  </a:lnTo>
                  <a:lnTo>
                    <a:pt x="112776" y="1325880"/>
                  </a:lnTo>
                  <a:lnTo>
                    <a:pt x="114300" y="1325880"/>
                  </a:lnTo>
                  <a:close/>
                </a:path>
                <a:path w="829310" h="1362710">
                  <a:moveTo>
                    <a:pt x="114300" y="36576"/>
                  </a:moveTo>
                  <a:lnTo>
                    <a:pt x="112776" y="36576"/>
                  </a:lnTo>
                  <a:lnTo>
                    <a:pt x="112776" y="37147"/>
                  </a:lnTo>
                  <a:lnTo>
                    <a:pt x="114300" y="36576"/>
                  </a:lnTo>
                  <a:close/>
                </a:path>
                <a:path w="829310" h="1362710">
                  <a:moveTo>
                    <a:pt x="124968" y="1360085"/>
                  </a:moveTo>
                  <a:lnTo>
                    <a:pt x="124968" y="1328928"/>
                  </a:lnTo>
                  <a:lnTo>
                    <a:pt x="112776" y="1325880"/>
                  </a:lnTo>
                  <a:lnTo>
                    <a:pt x="112776" y="1357579"/>
                  </a:lnTo>
                  <a:lnTo>
                    <a:pt x="118872" y="1359408"/>
                  </a:lnTo>
                  <a:lnTo>
                    <a:pt x="124968" y="1360085"/>
                  </a:lnTo>
                  <a:close/>
                </a:path>
                <a:path w="829310" h="1362710">
                  <a:moveTo>
                    <a:pt x="124968" y="33528"/>
                  </a:moveTo>
                  <a:lnTo>
                    <a:pt x="123444" y="33528"/>
                  </a:lnTo>
                  <a:lnTo>
                    <a:pt x="123444" y="33909"/>
                  </a:lnTo>
                  <a:lnTo>
                    <a:pt x="124968" y="33528"/>
                  </a:lnTo>
                  <a:close/>
                </a:path>
                <a:path w="829310" h="1362710">
                  <a:moveTo>
                    <a:pt x="137160" y="1330452"/>
                  </a:moveTo>
                  <a:lnTo>
                    <a:pt x="123444" y="1327404"/>
                  </a:lnTo>
                  <a:lnTo>
                    <a:pt x="124968" y="1328928"/>
                  </a:lnTo>
                  <a:lnTo>
                    <a:pt x="124968" y="1360085"/>
                  </a:lnTo>
                  <a:lnTo>
                    <a:pt x="132588" y="1360932"/>
                  </a:lnTo>
                  <a:lnTo>
                    <a:pt x="135636" y="1361236"/>
                  </a:lnTo>
                  <a:lnTo>
                    <a:pt x="135636" y="1330452"/>
                  </a:lnTo>
                  <a:lnTo>
                    <a:pt x="137160" y="1330452"/>
                  </a:lnTo>
                  <a:close/>
                </a:path>
                <a:path w="829310" h="1362710">
                  <a:moveTo>
                    <a:pt x="137160" y="32004"/>
                  </a:moveTo>
                  <a:lnTo>
                    <a:pt x="135636" y="32004"/>
                  </a:lnTo>
                  <a:lnTo>
                    <a:pt x="135636" y="32173"/>
                  </a:lnTo>
                  <a:lnTo>
                    <a:pt x="137160" y="32004"/>
                  </a:lnTo>
                  <a:close/>
                </a:path>
                <a:path w="829310" h="1362710">
                  <a:moveTo>
                    <a:pt x="693420" y="1361084"/>
                  </a:moveTo>
                  <a:lnTo>
                    <a:pt x="693420" y="1330452"/>
                  </a:lnTo>
                  <a:lnTo>
                    <a:pt x="135636" y="1330452"/>
                  </a:lnTo>
                  <a:lnTo>
                    <a:pt x="135636" y="1361236"/>
                  </a:lnTo>
                  <a:lnTo>
                    <a:pt x="147828" y="1362456"/>
                  </a:lnTo>
                  <a:lnTo>
                    <a:pt x="679704" y="1362456"/>
                  </a:lnTo>
                  <a:lnTo>
                    <a:pt x="693420" y="1361084"/>
                  </a:lnTo>
                  <a:close/>
                </a:path>
                <a:path w="829310" h="1362710">
                  <a:moveTo>
                    <a:pt x="149352" y="30480"/>
                  </a:moveTo>
                  <a:lnTo>
                    <a:pt x="147828" y="30480"/>
                  </a:lnTo>
                  <a:lnTo>
                    <a:pt x="147828" y="30649"/>
                  </a:lnTo>
                  <a:lnTo>
                    <a:pt x="149352" y="30480"/>
                  </a:lnTo>
                  <a:close/>
                </a:path>
                <a:path w="829310" h="1362710">
                  <a:moveTo>
                    <a:pt x="693420" y="32194"/>
                  </a:moveTo>
                  <a:lnTo>
                    <a:pt x="693420" y="32004"/>
                  </a:lnTo>
                  <a:lnTo>
                    <a:pt x="691896" y="32004"/>
                  </a:lnTo>
                  <a:lnTo>
                    <a:pt x="693420" y="32194"/>
                  </a:lnTo>
                  <a:close/>
                </a:path>
                <a:path w="829310" h="1362710">
                  <a:moveTo>
                    <a:pt x="704088" y="1327404"/>
                  </a:moveTo>
                  <a:lnTo>
                    <a:pt x="691896" y="1330452"/>
                  </a:lnTo>
                  <a:lnTo>
                    <a:pt x="693420" y="1330452"/>
                  </a:lnTo>
                  <a:lnTo>
                    <a:pt x="693420" y="1361084"/>
                  </a:lnTo>
                  <a:lnTo>
                    <a:pt x="702564" y="1360170"/>
                  </a:lnTo>
                  <a:lnTo>
                    <a:pt x="702564" y="1328928"/>
                  </a:lnTo>
                  <a:lnTo>
                    <a:pt x="704088" y="1327404"/>
                  </a:lnTo>
                  <a:close/>
                </a:path>
                <a:path w="829310" h="1362710">
                  <a:moveTo>
                    <a:pt x="704088" y="33909"/>
                  </a:moveTo>
                  <a:lnTo>
                    <a:pt x="704088" y="33528"/>
                  </a:lnTo>
                  <a:lnTo>
                    <a:pt x="702564" y="33528"/>
                  </a:lnTo>
                  <a:lnTo>
                    <a:pt x="704088" y="33909"/>
                  </a:lnTo>
                  <a:close/>
                </a:path>
                <a:path w="829310" h="1362710">
                  <a:moveTo>
                    <a:pt x="726948" y="1353820"/>
                  </a:moveTo>
                  <a:lnTo>
                    <a:pt x="726948" y="1321308"/>
                  </a:lnTo>
                  <a:lnTo>
                    <a:pt x="714756" y="1325880"/>
                  </a:lnTo>
                  <a:lnTo>
                    <a:pt x="702564" y="1328928"/>
                  </a:lnTo>
                  <a:lnTo>
                    <a:pt x="702564" y="1360170"/>
                  </a:lnTo>
                  <a:lnTo>
                    <a:pt x="710184" y="1359408"/>
                  </a:lnTo>
                  <a:lnTo>
                    <a:pt x="726948" y="1353820"/>
                  </a:lnTo>
                  <a:close/>
                </a:path>
                <a:path w="829310" h="1362710">
                  <a:moveTo>
                    <a:pt x="726948" y="41148"/>
                  </a:moveTo>
                  <a:lnTo>
                    <a:pt x="725424" y="39624"/>
                  </a:lnTo>
                  <a:lnTo>
                    <a:pt x="725424" y="40576"/>
                  </a:lnTo>
                  <a:lnTo>
                    <a:pt x="726948" y="41148"/>
                  </a:lnTo>
                  <a:close/>
                </a:path>
                <a:path w="829310" h="1362710">
                  <a:moveTo>
                    <a:pt x="736092" y="1350772"/>
                  </a:moveTo>
                  <a:lnTo>
                    <a:pt x="736092" y="1316736"/>
                  </a:lnTo>
                  <a:lnTo>
                    <a:pt x="725424" y="1321308"/>
                  </a:lnTo>
                  <a:lnTo>
                    <a:pt x="726948" y="1321308"/>
                  </a:lnTo>
                  <a:lnTo>
                    <a:pt x="726948" y="1353820"/>
                  </a:lnTo>
                  <a:lnTo>
                    <a:pt x="736092" y="1350772"/>
                  </a:lnTo>
                  <a:close/>
                </a:path>
                <a:path w="829310" h="1362710">
                  <a:moveTo>
                    <a:pt x="736092" y="45720"/>
                  </a:moveTo>
                  <a:lnTo>
                    <a:pt x="734568" y="44196"/>
                  </a:lnTo>
                  <a:lnTo>
                    <a:pt x="734568" y="44849"/>
                  </a:lnTo>
                  <a:lnTo>
                    <a:pt x="736092" y="45720"/>
                  </a:lnTo>
                  <a:close/>
                </a:path>
                <a:path w="829310" h="1362710">
                  <a:moveTo>
                    <a:pt x="746760" y="1346200"/>
                  </a:moveTo>
                  <a:lnTo>
                    <a:pt x="746760" y="1310640"/>
                  </a:lnTo>
                  <a:lnTo>
                    <a:pt x="734568" y="1316736"/>
                  </a:lnTo>
                  <a:lnTo>
                    <a:pt x="736092" y="1316736"/>
                  </a:lnTo>
                  <a:lnTo>
                    <a:pt x="736092" y="1350772"/>
                  </a:lnTo>
                  <a:lnTo>
                    <a:pt x="737616" y="1350264"/>
                  </a:lnTo>
                  <a:lnTo>
                    <a:pt x="746760" y="1346200"/>
                  </a:lnTo>
                  <a:close/>
                </a:path>
                <a:path w="829310" h="1362710">
                  <a:moveTo>
                    <a:pt x="746760" y="51816"/>
                  </a:moveTo>
                  <a:lnTo>
                    <a:pt x="745236" y="50292"/>
                  </a:lnTo>
                  <a:lnTo>
                    <a:pt x="745236" y="50863"/>
                  </a:lnTo>
                  <a:lnTo>
                    <a:pt x="746760" y="51816"/>
                  </a:lnTo>
                  <a:close/>
                </a:path>
                <a:path w="829310" h="1362710">
                  <a:moveTo>
                    <a:pt x="771144" y="1330016"/>
                  </a:moveTo>
                  <a:lnTo>
                    <a:pt x="771144" y="1287780"/>
                  </a:lnTo>
                  <a:lnTo>
                    <a:pt x="754380" y="1304544"/>
                  </a:lnTo>
                  <a:lnTo>
                    <a:pt x="754380" y="1303020"/>
                  </a:lnTo>
                  <a:lnTo>
                    <a:pt x="745236" y="1310640"/>
                  </a:lnTo>
                  <a:lnTo>
                    <a:pt x="746760" y="1310640"/>
                  </a:lnTo>
                  <a:lnTo>
                    <a:pt x="746760" y="1346200"/>
                  </a:lnTo>
                  <a:lnTo>
                    <a:pt x="751332" y="1344168"/>
                  </a:lnTo>
                  <a:lnTo>
                    <a:pt x="763524" y="1336548"/>
                  </a:lnTo>
                  <a:lnTo>
                    <a:pt x="771144" y="1330016"/>
                  </a:lnTo>
                  <a:close/>
                </a:path>
                <a:path w="829310" h="1362710">
                  <a:moveTo>
                    <a:pt x="763524" y="67056"/>
                  </a:moveTo>
                  <a:lnTo>
                    <a:pt x="763524" y="65532"/>
                  </a:lnTo>
                  <a:lnTo>
                    <a:pt x="762000" y="65532"/>
                  </a:lnTo>
                  <a:lnTo>
                    <a:pt x="763524" y="67056"/>
                  </a:lnTo>
                  <a:close/>
                </a:path>
                <a:path w="829310" h="1362710">
                  <a:moveTo>
                    <a:pt x="771144" y="75285"/>
                  </a:moveTo>
                  <a:lnTo>
                    <a:pt x="771144" y="74676"/>
                  </a:lnTo>
                  <a:lnTo>
                    <a:pt x="769620" y="73152"/>
                  </a:lnTo>
                  <a:lnTo>
                    <a:pt x="771144" y="75285"/>
                  </a:lnTo>
                  <a:close/>
                </a:path>
                <a:path w="829310" h="1362710">
                  <a:moveTo>
                    <a:pt x="783336" y="1319566"/>
                  </a:moveTo>
                  <a:lnTo>
                    <a:pt x="783336" y="1267968"/>
                  </a:lnTo>
                  <a:lnTo>
                    <a:pt x="777240" y="1280160"/>
                  </a:lnTo>
                  <a:lnTo>
                    <a:pt x="777240" y="1278636"/>
                  </a:lnTo>
                  <a:lnTo>
                    <a:pt x="769620" y="1287780"/>
                  </a:lnTo>
                  <a:lnTo>
                    <a:pt x="771144" y="1287780"/>
                  </a:lnTo>
                  <a:lnTo>
                    <a:pt x="771144" y="1330016"/>
                  </a:lnTo>
                  <a:lnTo>
                    <a:pt x="783336" y="1319566"/>
                  </a:lnTo>
                  <a:close/>
                </a:path>
                <a:path w="829310" h="1362710">
                  <a:moveTo>
                    <a:pt x="783336" y="94488"/>
                  </a:moveTo>
                  <a:lnTo>
                    <a:pt x="783336" y="92964"/>
                  </a:lnTo>
                  <a:lnTo>
                    <a:pt x="781812" y="91440"/>
                  </a:lnTo>
                  <a:lnTo>
                    <a:pt x="783336" y="94488"/>
                  </a:lnTo>
                  <a:close/>
                </a:path>
                <a:path w="829310" h="1362710">
                  <a:moveTo>
                    <a:pt x="792480" y="1309370"/>
                  </a:moveTo>
                  <a:lnTo>
                    <a:pt x="792480" y="1248156"/>
                  </a:lnTo>
                  <a:lnTo>
                    <a:pt x="787908" y="1260348"/>
                  </a:lnTo>
                  <a:lnTo>
                    <a:pt x="787908" y="1258824"/>
                  </a:lnTo>
                  <a:lnTo>
                    <a:pt x="781812" y="1269492"/>
                  </a:lnTo>
                  <a:lnTo>
                    <a:pt x="783336" y="1267968"/>
                  </a:lnTo>
                  <a:lnTo>
                    <a:pt x="783336" y="1319566"/>
                  </a:lnTo>
                  <a:lnTo>
                    <a:pt x="784860" y="1318260"/>
                  </a:lnTo>
                  <a:lnTo>
                    <a:pt x="792480" y="1309370"/>
                  </a:lnTo>
                  <a:close/>
                </a:path>
                <a:path w="829310" h="1362710">
                  <a:moveTo>
                    <a:pt x="792480" y="116840"/>
                  </a:moveTo>
                  <a:lnTo>
                    <a:pt x="792480" y="114300"/>
                  </a:lnTo>
                  <a:lnTo>
                    <a:pt x="790956" y="112776"/>
                  </a:lnTo>
                  <a:lnTo>
                    <a:pt x="792480" y="116840"/>
                  </a:lnTo>
                  <a:close/>
                </a:path>
                <a:path w="829310" h="1362710">
                  <a:moveTo>
                    <a:pt x="795528" y="1305814"/>
                  </a:moveTo>
                  <a:lnTo>
                    <a:pt x="795528" y="1235964"/>
                  </a:lnTo>
                  <a:lnTo>
                    <a:pt x="790956" y="1249680"/>
                  </a:lnTo>
                  <a:lnTo>
                    <a:pt x="792480" y="1248156"/>
                  </a:lnTo>
                  <a:lnTo>
                    <a:pt x="792480" y="1309370"/>
                  </a:lnTo>
                  <a:lnTo>
                    <a:pt x="795528" y="1305814"/>
                  </a:lnTo>
                  <a:close/>
                </a:path>
                <a:path w="829310" h="1362710">
                  <a:moveTo>
                    <a:pt x="795528" y="130302"/>
                  </a:moveTo>
                  <a:lnTo>
                    <a:pt x="795528" y="124968"/>
                  </a:lnTo>
                  <a:lnTo>
                    <a:pt x="794004" y="123444"/>
                  </a:lnTo>
                  <a:lnTo>
                    <a:pt x="795528" y="130302"/>
                  </a:lnTo>
                  <a:close/>
                </a:path>
                <a:path w="829310" h="1362710">
                  <a:moveTo>
                    <a:pt x="797052" y="1304036"/>
                  </a:moveTo>
                  <a:lnTo>
                    <a:pt x="797052" y="1225296"/>
                  </a:lnTo>
                  <a:lnTo>
                    <a:pt x="794004" y="1237488"/>
                  </a:lnTo>
                  <a:lnTo>
                    <a:pt x="795528" y="1235964"/>
                  </a:lnTo>
                  <a:lnTo>
                    <a:pt x="795528" y="1305814"/>
                  </a:lnTo>
                  <a:lnTo>
                    <a:pt x="797052" y="1304036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061204" y="4669536"/>
              <a:ext cx="828040" cy="1362710"/>
            </a:xfrm>
            <a:custGeom>
              <a:avLst/>
              <a:gdLst/>
              <a:ahLst/>
              <a:cxnLst/>
              <a:rect l="l" t="t" r="r" b="b"/>
              <a:pathLst>
                <a:path w="828039" h="1362710">
                  <a:moveTo>
                    <a:pt x="827532" y="1229868"/>
                  </a:moveTo>
                  <a:lnTo>
                    <a:pt x="827532" y="134112"/>
                  </a:lnTo>
                  <a:lnTo>
                    <a:pt x="816864" y="91440"/>
                  </a:lnTo>
                  <a:lnTo>
                    <a:pt x="784860" y="44196"/>
                  </a:lnTo>
                  <a:lnTo>
                    <a:pt x="749808" y="18288"/>
                  </a:lnTo>
                  <a:lnTo>
                    <a:pt x="708660" y="3048"/>
                  </a:lnTo>
                  <a:lnTo>
                    <a:pt x="679704" y="0"/>
                  </a:lnTo>
                  <a:lnTo>
                    <a:pt x="147828" y="0"/>
                  </a:lnTo>
                  <a:lnTo>
                    <a:pt x="89916" y="12192"/>
                  </a:lnTo>
                  <a:lnTo>
                    <a:pt x="53340" y="35052"/>
                  </a:lnTo>
                  <a:lnTo>
                    <a:pt x="24384" y="65532"/>
                  </a:lnTo>
                  <a:lnTo>
                    <a:pt x="6096" y="105156"/>
                  </a:lnTo>
                  <a:lnTo>
                    <a:pt x="0" y="134112"/>
                  </a:lnTo>
                  <a:lnTo>
                    <a:pt x="0" y="1229868"/>
                  </a:lnTo>
                  <a:lnTo>
                    <a:pt x="3048" y="1243584"/>
                  </a:lnTo>
                  <a:lnTo>
                    <a:pt x="6096" y="1258824"/>
                  </a:lnTo>
                  <a:lnTo>
                    <a:pt x="10668" y="1272540"/>
                  </a:lnTo>
                  <a:lnTo>
                    <a:pt x="16764" y="1284732"/>
                  </a:lnTo>
                  <a:lnTo>
                    <a:pt x="24384" y="1296924"/>
                  </a:lnTo>
                  <a:lnTo>
                    <a:pt x="30480" y="1305052"/>
                  </a:lnTo>
                  <a:lnTo>
                    <a:pt x="30480" y="149352"/>
                  </a:lnTo>
                  <a:lnTo>
                    <a:pt x="32004" y="135636"/>
                  </a:lnTo>
                  <a:lnTo>
                    <a:pt x="32004" y="137160"/>
                  </a:lnTo>
                  <a:lnTo>
                    <a:pt x="33528" y="124968"/>
                  </a:lnTo>
                  <a:lnTo>
                    <a:pt x="33528" y="126492"/>
                  </a:lnTo>
                  <a:lnTo>
                    <a:pt x="36576" y="112776"/>
                  </a:lnTo>
                  <a:lnTo>
                    <a:pt x="36576" y="114300"/>
                  </a:lnTo>
                  <a:lnTo>
                    <a:pt x="39624" y="102108"/>
                  </a:lnTo>
                  <a:lnTo>
                    <a:pt x="39624" y="103632"/>
                  </a:lnTo>
                  <a:lnTo>
                    <a:pt x="44196" y="95631"/>
                  </a:lnTo>
                  <a:lnTo>
                    <a:pt x="44196" y="94488"/>
                  </a:lnTo>
                  <a:lnTo>
                    <a:pt x="50292" y="84734"/>
                  </a:lnTo>
                  <a:lnTo>
                    <a:pt x="50292" y="83820"/>
                  </a:lnTo>
                  <a:lnTo>
                    <a:pt x="56388" y="75285"/>
                  </a:lnTo>
                  <a:lnTo>
                    <a:pt x="56388" y="74676"/>
                  </a:lnTo>
                  <a:lnTo>
                    <a:pt x="65532" y="65532"/>
                  </a:lnTo>
                  <a:lnTo>
                    <a:pt x="65532" y="65749"/>
                  </a:lnTo>
                  <a:lnTo>
                    <a:pt x="74676" y="57912"/>
                  </a:lnTo>
                  <a:lnTo>
                    <a:pt x="74676" y="58347"/>
                  </a:lnTo>
                  <a:lnTo>
                    <a:pt x="82296" y="52904"/>
                  </a:lnTo>
                  <a:lnTo>
                    <a:pt x="82296" y="51816"/>
                  </a:lnTo>
                  <a:lnTo>
                    <a:pt x="91440" y="46590"/>
                  </a:lnTo>
                  <a:lnTo>
                    <a:pt x="91440" y="45720"/>
                  </a:lnTo>
                  <a:lnTo>
                    <a:pt x="102108" y="41719"/>
                  </a:lnTo>
                  <a:lnTo>
                    <a:pt x="102108" y="41148"/>
                  </a:lnTo>
                  <a:lnTo>
                    <a:pt x="112776" y="37147"/>
                  </a:lnTo>
                  <a:lnTo>
                    <a:pt x="112776" y="36576"/>
                  </a:lnTo>
                  <a:lnTo>
                    <a:pt x="123444" y="33909"/>
                  </a:lnTo>
                  <a:lnTo>
                    <a:pt x="123444" y="33528"/>
                  </a:lnTo>
                  <a:lnTo>
                    <a:pt x="135636" y="32173"/>
                  </a:lnTo>
                  <a:lnTo>
                    <a:pt x="135636" y="32004"/>
                  </a:lnTo>
                  <a:lnTo>
                    <a:pt x="691896" y="32004"/>
                  </a:lnTo>
                  <a:lnTo>
                    <a:pt x="691896" y="32173"/>
                  </a:lnTo>
                  <a:lnTo>
                    <a:pt x="704088" y="33528"/>
                  </a:lnTo>
                  <a:lnTo>
                    <a:pt x="704088" y="33909"/>
                  </a:lnTo>
                  <a:lnTo>
                    <a:pt x="714756" y="36576"/>
                  </a:lnTo>
                  <a:lnTo>
                    <a:pt x="714756" y="37147"/>
                  </a:lnTo>
                  <a:lnTo>
                    <a:pt x="725424" y="41148"/>
                  </a:lnTo>
                  <a:lnTo>
                    <a:pt x="725424" y="41719"/>
                  </a:lnTo>
                  <a:lnTo>
                    <a:pt x="736092" y="45720"/>
                  </a:lnTo>
                  <a:lnTo>
                    <a:pt x="736092" y="46590"/>
                  </a:lnTo>
                  <a:lnTo>
                    <a:pt x="745236" y="51816"/>
                  </a:lnTo>
                  <a:lnTo>
                    <a:pt x="745236" y="52904"/>
                  </a:lnTo>
                  <a:lnTo>
                    <a:pt x="752856" y="58347"/>
                  </a:lnTo>
                  <a:lnTo>
                    <a:pt x="752856" y="57912"/>
                  </a:lnTo>
                  <a:lnTo>
                    <a:pt x="762000" y="67056"/>
                  </a:lnTo>
                  <a:lnTo>
                    <a:pt x="762000" y="65532"/>
                  </a:lnTo>
                  <a:lnTo>
                    <a:pt x="769620" y="74676"/>
                  </a:lnTo>
                  <a:lnTo>
                    <a:pt x="769620" y="73152"/>
                  </a:lnTo>
                  <a:lnTo>
                    <a:pt x="777240" y="83820"/>
                  </a:lnTo>
                  <a:lnTo>
                    <a:pt x="777240" y="84734"/>
                  </a:lnTo>
                  <a:lnTo>
                    <a:pt x="783336" y="94488"/>
                  </a:lnTo>
                  <a:lnTo>
                    <a:pt x="783336" y="95631"/>
                  </a:lnTo>
                  <a:lnTo>
                    <a:pt x="787908" y="103632"/>
                  </a:lnTo>
                  <a:lnTo>
                    <a:pt x="787908" y="106172"/>
                  </a:lnTo>
                  <a:lnTo>
                    <a:pt x="790956" y="114300"/>
                  </a:lnTo>
                  <a:lnTo>
                    <a:pt x="790956" y="112776"/>
                  </a:lnTo>
                  <a:lnTo>
                    <a:pt x="794004" y="126492"/>
                  </a:lnTo>
                  <a:lnTo>
                    <a:pt x="794004" y="124968"/>
                  </a:lnTo>
                  <a:lnTo>
                    <a:pt x="795528" y="137160"/>
                  </a:lnTo>
                  <a:lnTo>
                    <a:pt x="795528" y="135636"/>
                  </a:lnTo>
                  <a:lnTo>
                    <a:pt x="797052" y="149352"/>
                  </a:lnTo>
                  <a:lnTo>
                    <a:pt x="797052" y="1305052"/>
                  </a:lnTo>
                  <a:lnTo>
                    <a:pt x="803148" y="1296924"/>
                  </a:lnTo>
                  <a:lnTo>
                    <a:pt x="810768" y="1284732"/>
                  </a:lnTo>
                  <a:lnTo>
                    <a:pt x="816864" y="1272540"/>
                  </a:lnTo>
                  <a:lnTo>
                    <a:pt x="821436" y="1258824"/>
                  </a:lnTo>
                  <a:lnTo>
                    <a:pt x="824484" y="1243584"/>
                  </a:lnTo>
                  <a:lnTo>
                    <a:pt x="827532" y="1229868"/>
                  </a:lnTo>
                  <a:close/>
                </a:path>
                <a:path w="828039" h="1362710">
                  <a:moveTo>
                    <a:pt x="45720" y="1271016"/>
                  </a:moveTo>
                  <a:lnTo>
                    <a:pt x="39624" y="1258824"/>
                  </a:lnTo>
                  <a:lnTo>
                    <a:pt x="39624" y="1260348"/>
                  </a:lnTo>
                  <a:lnTo>
                    <a:pt x="36576" y="1248156"/>
                  </a:lnTo>
                  <a:lnTo>
                    <a:pt x="36576" y="1249680"/>
                  </a:lnTo>
                  <a:lnTo>
                    <a:pt x="33528" y="1237488"/>
                  </a:lnTo>
                  <a:lnTo>
                    <a:pt x="33528" y="1239012"/>
                  </a:lnTo>
                  <a:lnTo>
                    <a:pt x="32004" y="1225296"/>
                  </a:lnTo>
                  <a:lnTo>
                    <a:pt x="32004" y="1226820"/>
                  </a:lnTo>
                  <a:lnTo>
                    <a:pt x="30480" y="1213104"/>
                  </a:lnTo>
                  <a:lnTo>
                    <a:pt x="30480" y="1305052"/>
                  </a:lnTo>
                  <a:lnTo>
                    <a:pt x="33528" y="1309116"/>
                  </a:lnTo>
                  <a:lnTo>
                    <a:pt x="42672" y="1319784"/>
                  </a:lnTo>
                  <a:lnTo>
                    <a:pt x="44196" y="1321090"/>
                  </a:lnTo>
                  <a:lnTo>
                    <a:pt x="44196" y="1269492"/>
                  </a:lnTo>
                  <a:lnTo>
                    <a:pt x="45720" y="1271016"/>
                  </a:lnTo>
                  <a:close/>
                </a:path>
                <a:path w="828039" h="1362710">
                  <a:moveTo>
                    <a:pt x="45720" y="92964"/>
                  </a:moveTo>
                  <a:lnTo>
                    <a:pt x="44196" y="94488"/>
                  </a:lnTo>
                  <a:lnTo>
                    <a:pt x="44196" y="95631"/>
                  </a:lnTo>
                  <a:lnTo>
                    <a:pt x="45720" y="92964"/>
                  </a:lnTo>
                  <a:close/>
                </a:path>
                <a:path w="828039" h="1362710">
                  <a:moveTo>
                    <a:pt x="51816" y="1280160"/>
                  </a:moveTo>
                  <a:lnTo>
                    <a:pt x="44196" y="1269492"/>
                  </a:lnTo>
                  <a:lnTo>
                    <a:pt x="44196" y="1321090"/>
                  </a:lnTo>
                  <a:lnTo>
                    <a:pt x="50292" y="1326315"/>
                  </a:lnTo>
                  <a:lnTo>
                    <a:pt x="50292" y="1278636"/>
                  </a:lnTo>
                  <a:lnTo>
                    <a:pt x="51816" y="1280160"/>
                  </a:lnTo>
                  <a:close/>
                </a:path>
                <a:path w="828039" h="1362710">
                  <a:moveTo>
                    <a:pt x="51816" y="82296"/>
                  </a:moveTo>
                  <a:lnTo>
                    <a:pt x="50292" y="83820"/>
                  </a:lnTo>
                  <a:lnTo>
                    <a:pt x="50292" y="84734"/>
                  </a:lnTo>
                  <a:lnTo>
                    <a:pt x="51816" y="82296"/>
                  </a:lnTo>
                  <a:close/>
                </a:path>
                <a:path w="828039" h="1362710">
                  <a:moveTo>
                    <a:pt x="57912" y="1289304"/>
                  </a:moveTo>
                  <a:lnTo>
                    <a:pt x="50292" y="1278636"/>
                  </a:lnTo>
                  <a:lnTo>
                    <a:pt x="50292" y="1326315"/>
                  </a:lnTo>
                  <a:lnTo>
                    <a:pt x="53340" y="1328928"/>
                  </a:lnTo>
                  <a:lnTo>
                    <a:pt x="56388" y="1330833"/>
                  </a:lnTo>
                  <a:lnTo>
                    <a:pt x="56388" y="1287780"/>
                  </a:lnTo>
                  <a:lnTo>
                    <a:pt x="57912" y="1289304"/>
                  </a:lnTo>
                  <a:close/>
                </a:path>
                <a:path w="828039" h="1362710">
                  <a:moveTo>
                    <a:pt x="57912" y="73152"/>
                  </a:moveTo>
                  <a:lnTo>
                    <a:pt x="56388" y="74676"/>
                  </a:lnTo>
                  <a:lnTo>
                    <a:pt x="56388" y="75285"/>
                  </a:lnTo>
                  <a:lnTo>
                    <a:pt x="57912" y="73152"/>
                  </a:lnTo>
                  <a:close/>
                </a:path>
                <a:path w="828039" h="1362710">
                  <a:moveTo>
                    <a:pt x="65532" y="1296924"/>
                  </a:moveTo>
                  <a:lnTo>
                    <a:pt x="56388" y="1287780"/>
                  </a:lnTo>
                  <a:lnTo>
                    <a:pt x="56388" y="1330833"/>
                  </a:lnTo>
                  <a:lnTo>
                    <a:pt x="64008" y="1335595"/>
                  </a:lnTo>
                  <a:lnTo>
                    <a:pt x="64008" y="1296924"/>
                  </a:lnTo>
                  <a:lnTo>
                    <a:pt x="65532" y="1296924"/>
                  </a:lnTo>
                  <a:close/>
                </a:path>
                <a:path w="828039" h="1362710">
                  <a:moveTo>
                    <a:pt x="65532" y="65749"/>
                  </a:moveTo>
                  <a:lnTo>
                    <a:pt x="65532" y="65532"/>
                  </a:lnTo>
                  <a:lnTo>
                    <a:pt x="64008" y="67056"/>
                  </a:lnTo>
                  <a:lnTo>
                    <a:pt x="65532" y="65749"/>
                  </a:lnTo>
                  <a:close/>
                </a:path>
                <a:path w="828039" h="1362710">
                  <a:moveTo>
                    <a:pt x="74676" y="1304544"/>
                  </a:moveTo>
                  <a:lnTo>
                    <a:pt x="64008" y="1296924"/>
                  </a:lnTo>
                  <a:lnTo>
                    <a:pt x="64008" y="1335595"/>
                  </a:lnTo>
                  <a:lnTo>
                    <a:pt x="73152" y="1341310"/>
                  </a:lnTo>
                  <a:lnTo>
                    <a:pt x="73152" y="1304544"/>
                  </a:lnTo>
                  <a:lnTo>
                    <a:pt x="74676" y="1304544"/>
                  </a:lnTo>
                  <a:close/>
                </a:path>
                <a:path w="828039" h="1362710">
                  <a:moveTo>
                    <a:pt x="74676" y="58347"/>
                  </a:moveTo>
                  <a:lnTo>
                    <a:pt x="74676" y="57912"/>
                  </a:lnTo>
                  <a:lnTo>
                    <a:pt x="73152" y="59436"/>
                  </a:lnTo>
                  <a:lnTo>
                    <a:pt x="74676" y="58347"/>
                  </a:lnTo>
                  <a:close/>
                </a:path>
                <a:path w="828039" h="1362710">
                  <a:moveTo>
                    <a:pt x="83820" y="1347216"/>
                  </a:moveTo>
                  <a:lnTo>
                    <a:pt x="83820" y="1312164"/>
                  </a:lnTo>
                  <a:lnTo>
                    <a:pt x="73152" y="1304544"/>
                  </a:lnTo>
                  <a:lnTo>
                    <a:pt x="73152" y="1341310"/>
                  </a:lnTo>
                  <a:lnTo>
                    <a:pt x="77724" y="1344168"/>
                  </a:lnTo>
                  <a:lnTo>
                    <a:pt x="83820" y="1347216"/>
                  </a:lnTo>
                  <a:close/>
                </a:path>
                <a:path w="828039" h="1362710">
                  <a:moveTo>
                    <a:pt x="83820" y="51816"/>
                  </a:moveTo>
                  <a:lnTo>
                    <a:pt x="82296" y="51816"/>
                  </a:lnTo>
                  <a:lnTo>
                    <a:pt x="82296" y="52904"/>
                  </a:lnTo>
                  <a:lnTo>
                    <a:pt x="83820" y="51816"/>
                  </a:lnTo>
                  <a:close/>
                </a:path>
                <a:path w="828039" h="1362710">
                  <a:moveTo>
                    <a:pt x="92964" y="1351618"/>
                  </a:moveTo>
                  <a:lnTo>
                    <a:pt x="92964" y="1318260"/>
                  </a:lnTo>
                  <a:lnTo>
                    <a:pt x="82296" y="1310640"/>
                  </a:lnTo>
                  <a:lnTo>
                    <a:pt x="83820" y="1312164"/>
                  </a:lnTo>
                  <a:lnTo>
                    <a:pt x="83820" y="1347216"/>
                  </a:lnTo>
                  <a:lnTo>
                    <a:pt x="89916" y="1350264"/>
                  </a:lnTo>
                  <a:lnTo>
                    <a:pt x="92964" y="1351618"/>
                  </a:lnTo>
                  <a:close/>
                </a:path>
                <a:path w="828039" h="1362710">
                  <a:moveTo>
                    <a:pt x="92964" y="45720"/>
                  </a:moveTo>
                  <a:lnTo>
                    <a:pt x="91440" y="45720"/>
                  </a:lnTo>
                  <a:lnTo>
                    <a:pt x="91440" y="46590"/>
                  </a:lnTo>
                  <a:lnTo>
                    <a:pt x="92964" y="45720"/>
                  </a:lnTo>
                  <a:close/>
                </a:path>
                <a:path w="828039" h="1362710">
                  <a:moveTo>
                    <a:pt x="103632" y="1356360"/>
                  </a:moveTo>
                  <a:lnTo>
                    <a:pt x="103632" y="1322832"/>
                  </a:lnTo>
                  <a:lnTo>
                    <a:pt x="91440" y="1316736"/>
                  </a:lnTo>
                  <a:lnTo>
                    <a:pt x="92964" y="1318260"/>
                  </a:lnTo>
                  <a:lnTo>
                    <a:pt x="92964" y="1351618"/>
                  </a:lnTo>
                  <a:lnTo>
                    <a:pt x="103632" y="1356360"/>
                  </a:lnTo>
                  <a:close/>
                </a:path>
                <a:path w="828039" h="1362710">
                  <a:moveTo>
                    <a:pt x="103632" y="41148"/>
                  </a:moveTo>
                  <a:lnTo>
                    <a:pt x="102108" y="41148"/>
                  </a:lnTo>
                  <a:lnTo>
                    <a:pt x="102108" y="41719"/>
                  </a:lnTo>
                  <a:lnTo>
                    <a:pt x="103632" y="41148"/>
                  </a:lnTo>
                  <a:close/>
                </a:path>
                <a:path w="828039" h="1362710">
                  <a:moveTo>
                    <a:pt x="114300" y="1325880"/>
                  </a:moveTo>
                  <a:lnTo>
                    <a:pt x="102108" y="1321308"/>
                  </a:lnTo>
                  <a:lnTo>
                    <a:pt x="103632" y="1322832"/>
                  </a:lnTo>
                  <a:lnTo>
                    <a:pt x="103632" y="1356360"/>
                  </a:lnTo>
                  <a:lnTo>
                    <a:pt x="112776" y="1358392"/>
                  </a:lnTo>
                  <a:lnTo>
                    <a:pt x="112776" y="1325880"/>
                  </a:lnTo>
                  <a:lnTo>
                    <a:pt x="114300" y="1325880"/>
                  </a:lnTo>
                  <a:close/>
                </a:path>
                <a:path w="828039" h="1362710">
                  <a:moveTo>
                    <a:pt x="114300" y="36576"/>
                  </a:moveTo>
                  <a:lnTo>
                    <a:pt x="112776" y="36576"/>
                  </a:lnTo>
                  <a:lnTo>
                    <a:pt x="112776" y="37147"/>
                  </a:lnTo>
                  <a:lnTo>
                    <a:pt x="114300" y="36576"/>
                  </a:lnTo>
                  <a:close/>
                </a:path>
                <a:path w="828039" h="1362710">
                  <a:moveTo>
                    <a:pt x="124968" y="1328928"/>
                  </a:moveTo>
                  <a:lnTo>
                    <a:pt x="112776" y="1325880"/>
                  </a:lnTo>
                  <a:lnTo>
                    <a:pt x="112776" y="1358392"/>
                  </a:lnTo>
                  <a:lnTo>
                    <a:pt x="117348" y="1359408"/>
                  </a:lnTo>
                  <a:lnTo>
                    <a:pt x="123444" y="1360627"/>
                  </a:lnTo>
                  <a:lnTo>
                    <a:pt x="123444" y="1328928"/>
                  </a:lnTo>
                  <a:lnTo>
                    <a:pt x="124968" y="1328928"/>
                  </a:lnTo>
                  <a:close/>
                </a:path>
                <a:path w="828039" h="1362710">
                  <a:moveTo>
                    <a:pt x="124968" y="33528"/>
                  </a:moveTo>
                  <a:lnTo>
                    <a:pt x="123444" y="33528"/>
                  </a:lnTo>
                  <a:lnTo>
                    <a:pt x="123444" y="33909"/>
                  </a:lnTo>
                  <a:lnTo>
                    <a:pt x="124968" y="33528"/>
                  </a:lnTo>
                  <a:close/>
                </a:path>
                <a:path w="828039" h="1362710">
                  <a:moveTo>
                    <a:pt x="137160" y="1330452"/>
                  </a:moveTo>
                  <a:lnTo>
                    <a:pt x="123444" y="1328928"/>
                  </a:lnTo>
                  <a:lnTo>
                    <a:pt x="123444" y="1360627"/>
                  </a:lnTo>
                  <a:lnTo>
                    <a:pt x="132588" y="1362456"/>
                  </a:lnTo>
                  <a:lnTo>
                    <a:pt x="135636" y="1362456"/>
                  </a:lnTo>
                  <a:lnTo>
                    <a:pt x="135636" y="1330452"/>
                  </a:lnTo>
                  <a:lnTo>
                    <a:pt x="137160" y="1330452"/>
                  </a:lnTo>
                  <a:close/>
                </a:path>
                <a:path w="828039" h="1362710">
                  <a:moveTo>
                    <a:pt x="137160" y="32004"/>
                  </a:moveTo>
                  <a:lnTo>
                    <a:pt x="135636" y="32004"/>
                  </a:lnTo>
                  <a:lnTo>
                    <a:pt x="135636" y="32173"/>
                  </a:lnTo>
                  <a:lnTo>
                    <a:pt x="137160" y="32004"/>
                  </a:lnTo>
                  <a:close/>
                </a:path>
                <a:path w="828039" h="1362710">
                  <a:moveTo>
                    <a:pt x="149352" y="1331976"/>
                  </a:moveTo>
                  <a:lnTo>
                    <a:pt x="135636" y="1330452"/>
                  </a:lnTo>
                  <a:lnTo>
                    <a:pt x="135636" y="1362456"/>
                  </a:lnTo>
                  <a:lnTo>
                    <a:pt x="147828" y="1362456"/>
                  </a:lnTo>
                  <a:lnTo>
                    <a:pt x="147828" y="1331976"/>
                  </a:lnTo>
                  <a:lnTo>
                    <a:pt x="149352" y="1331976"/>
                  </a:lnTo>
                  <a:close/>
                </a:path>
                <a:path w="828039" h="1362710">
                  <a:moveTo>
                    <a:pt x="679704" y="1362456"/>
                  </a:moveTo>
                  <a:lnTo>
                    <a:pt x="679704" y="1331976"/>
                  </a:lnTo>
                  <a:lnTo>
                    <a:pt x="147828" y="1331976"/>
                  </a:lnTo>
                  <a:lnTo>
                    <a:pt x="147828" y="1362456"/>
                  </a:lnTo>
                  <a:lnTo>
                    <a:pt x="679704" y="1362456"/>
                  </a:lnTo>
                  <a:close/>
                </a:path>
                <a:path w="828039" h="1362710">
                  <a:moveTo>
                    <a:pt x="691896" y="1362456"/>
                  </a:moveTo>
                  <a:lnTo>
                    <a:pt x="691896" y="1330452"/>
                  </a:lnTo>
                  <a:lnTo>
                    <a:pt x="678180" y="1331976"/>
                  </a:lnTo>
                  <a:lnTo>
                    <a:pt x="679704" y="1331976"/>
                  </a:lnTo>
                  <a:lnTo>
                    <a:pt x="679704" y="1362456"/>
                  </a:lnTo>
                  <a:lnTo>
                    <a:pt x="691896" y="1362456"/>
                  </a:lnTo>
                  <a:close/>
                </a:path>
                <a:path w="828039" h="1362710">
                  <a:moveTo>
                    <a:pt x="691896" y="32173"/>
                  </a:moveTo>
                  <a:lnTo>
                    <a:pt x="691896" y="32004"/>
                  </a:lnTo>
                  <a:lnTo>
                    <a:pt x="690372" y="32004"/>
                  </a:lnTo>
                  <a:lnTo>
                    <a:pt x="691896" y="32173"/>
                  </a:lnTo>
                  <a:close/>
                </a:path>
                <a:path w="828039" h="1362710">
                  <a:moveTo>
                    <a:pt x="704088" y="1360424"/>
                  </a:moveTo>
                  <a:lnTo>
                    <a:pt x="704088" y="1328928"/>
                  </a:lnTo>
                  <a:lnTo>
                    <a:pt x="690372" y="1330452"/>
                  </a:lnTo>
                  <a:lnTo>
                    <a:pt x="691896" y="1330452"/>
                  </a:lnTo>
                  <a:lnTo>
                    <a:pt x="691896" y="1362456"/>
                  </a:lnTo>
                  <a:lnTo>
                    <a:pt x="694944" y="1362456"/>
                  </a:lnTo>
                  <a:lnTo>
                    <a:pt x="704088" y="1360424"/>
                  </a:lnTo>
                  <a:close/>
                </a:path>
                <a:path w="828039" h="1362710">
                  <a:moveTo>
                    <a:pt x="704088" y="33909"/>
                  </a:moveTo>
                  <a:lnTo>
                    <a:pt x="704088" y="33528"/>
                  </a:lnTo>
                  <a:lnTo>
                    <a:pt x="702564" y="33528"/>
                  </a:lnTo>
                  <a:lnTo>
                    <a:pt x="704088" y="33909"/>
                  </a:lnTo>
                  <a:close/>
                </a:path>
                <a:path w="828039" h="1362710">
                  <a:moveTo>
                    <a:pt x="714756" y="1358188"/>
                  </a:moveTo>
                  <a:lnTo>
                    <a:pt x="714756" y="1325880"/>
                  </a:lnTo>
                  <a:lnTo>
                    <a:pt x="702564" y="1328928"/>
                  </a:lnTo>
                  <a:lnTo>
                    <a:pt x="704088" y="1328928"/>
                  </a:lnTo>
                  <a:lnTo>
                    <a:pt x="704088" y="1360424"/>
                  </a:lnTo>
                  <a:lnTo>
                    <a:pt x="708660" y="1359408"/>
                  </a:lnTo>
                  <a:lnTo>
                    <a:pt x="714756" y="1358188"/>
                  </a:lnTo>
                  <a:close/>
                </a:path>
                <a:path w="828039" h="1362710">
                  <a:moveTo>
                    <a:pt x="714756" y="37147"/>
                  </a:moveTo>
                  <a:lnTo>
                    <a:pt x="714756" y="36576"/>
                  </a:lnTo>
                  <a:lnTo>
                    <a:pt x="713232" y="36576"/>
                  </a:lnTo>
                  <a:lnTo>
                    <a:pt x="714756" y="37147"/>
                  </a:lnTo>
                  <a:close/>
                </a:path>
                <a:path w="828039" h="1362710">
                  <a:moveTo>
                    <a:pt x="725424" y="1321308"/>
                  </a:moveTo>
                  <a:lnTo>
                    <a:pt x="713232" y="1325880"/>
                  </a:lnTo>
                  <a:lnTo>
                    <a:pt x="714756" y="1325880"/>
                  </a:lnTo>
                  <a:lnTo>
                    <a:pt x="714756" y="1358188"/>
                  </a:lnTo>
                  <a:lnTo>
                    <a:pt x="723900" y="1356360"/>
                  </a:lnTo>
                  <a:lnTo>
                    <a:pt x="723900" y="1322832"/>
                  </a:lnTo>
                  <a:lnTo>
                    <a:pt x="725424" y="1321308"/>
                  </a:lnTo>
                  <a:close/>
                </a:path>
                <a:path w="828039" h="1362710">
                  <a:moveTo>
                    <a:pt x="725424" y="41719"/>
                  </a:moveTo>
                  <a:lnTo>
                    <a:pt x="725424" y="41148"/>
                  </a:lnTo>
                  <a:lnTo>
                    <a:pt x="723900" y="41148"/>
                  </a:lnTo>
                  <a:lnTo>
                    <a:pt x="725424" y="41719"/>
                  </a:lnTo>
                  <a:close/>
                </a:path>
                <a:path w="828039" h="1362710">
                  <a:moveTo>
                    <a:pt x="736092" y="1316736"/>
                  </a:moveTo>
                  <a:lnTo>
                    <a:pt x="723900" y="1322832"/>
                  </a:lnTo>
                  <a:lnTo>
                    <a:pt x="723900" y="1356360"/>
                  </a:lnTo>
                  <a:lnTo>
                    <a:pt x="734568" y="1351618"/>
                  </a:lnTo>
                  <a:lnTo>
                    <a:pt x="734568" y="1318260"/>
                  </a:lnTo>
                  <a:lnTo>
                    <a:pt x="736092" y="1316736"/>
                  </a:lnTo>
                  <a:close/>
                </a:path>
                <a:path w="828039" h="1362710">
                  <a:moveTo>
                    <a:pt x="736092" y="46590"/>
                  </a:moveTo>
                  <a:lnTo>
                    <a:pt x="736092" y="45720"/>
                  </a:lnTo>
                  <a:lnTo>
                    <a:pt x="734568" y="45720"/>
                  </a:lnTo>
                  <a:lnTo>
                    <a:pt x="736092" y="46590"/>
                  </a:lnTo>
                  <a:close/>
                </a:path>
                <a:path w="828039" h="1362710">
                  <a:moveTo>
                    <a:pt x="745236" y="1310640"/>
                  </a:moveTo>
                  <a:lnTo>
                    <a:pt x="734568" y="1318260"/>
                  </a:lnTo>
                  <a:lnTo>
                    <a:pt x="734568" y="1351618"/>
                  </a:lnTo>
                  <a:lnTo>
                    <a:pt x="737616" y="1350264"/>
                  </a:lnTo>
                  <a:lnTo>
                    <a:pt x="743712" y="1347216"/>
                  </a:lnTo>
                  <a:lnTo>
                    <a:pt x="743712" y="1312164"/>
                  </a:lnTo>
                  <a:lnTo>
                    <a:pt x="745236" y="1310640"/>
                  </a:lnTo>
                  <a:close/>
                </a:path>
                <a:path w="828039" h="1362710">
                  <a:moveTo>
                    <a:pt x="745236" y="52904"/>
                  </a:moveTo>
                  <a:lnTo>
                    <a:pt x="745236" y="51816"/>
                  </a:lnTo>
                  <a:lnTo>
                    <a:pt x="743712" y="51816"/>
                  </a:lnTo>
                  <a:lnTo>
                    <a:pt x="745236" y="52904"/>
                  </a:lnTo>
                  <a:close/>
                </a:path>
                <a:path w="828039" h="1362710">
                  <a:moveTo>
                    <a:pt x="754380" y="1341310"/>
                  </a:moveTo>
                  <a:lnTo>
                    <a:pt x="754380" y="1304544"/>
                  </a:lnTo>
                  <a:lnTo>
                    <a:pt x="743712" y="1312164"/>
                  </a:lnTo>
                  <a:lnTo>
                    <a:pt x="743712" y="1347216"/>
                  </a:lnTo>
                  <a:lnTo>
                    <a:pt x="749808" y="1344168"/>
                  </a:lnTo>
                  <a:lnTo>
                    <a:pt x="754380" y="1341310"/>
                  </a:lnTo>
                  <a:close/>
                </a:path>
                <a:path w="828039" h="1362710">
                  <a:moveTo>
                    <a:pt x="754380" y="59436"/>
                  </a:moveTo>
                  <a:lnTo>
                    <a:pt x="752856" y="57912"/>
                  </a:lnTo>
                  <a:lnTo>
                    <a:pt x="752856" y="58347"/>
                  </a:lnTo>
                  <a:lnTo>
                    <a:pt x="754380" y="59436"/>
                  </a:lnTo>
                  <a:close/>
                </a:path>
                <a:path w="828039" h="1362710">
                  <a:moveTo>
                    <a:pt x="777240" y="1326315"/>
                  </a:moveTo>
                  <a:lnTo>
                    <a:pt x="777240" y="1278636"/>
                  </a:lnTo>
                  <a:lnTo>
                    <a:pt x="769620" y="1289304"/>
                  </a:lnTo>
                  <a:lnTo>
                    <a:pt x="769620" y="1287780"/>
                  </a:lnTo>
                  <a:lnTo>
                    <a:pt x="762000" y="1296924"/>
                  </a:lnTo>
                  <a:lnTo>
                    <a:pt x="752856" y="1304544"/>
                  </a:lnTo>
                  <a:lnTo>
                    <a:pt x="754380" y="1304544"/>
                  </a:lnTo>
                  <a:lnTo>
                    <a:pt x="754380" y="1341310"/>
                  </a:lnTo>
                  <a:lnTo>
                    <a:pt x="774192" y="1328928"/>
                  </a:lnTo>
                  <a:lnTo>
                    <a:pt x="777240" y="1326315"/>
                  </a:lnTo>
                  <a:close/>
                </a:path>
                <a:path w="828039" h="1362710">
                  <a:moveTo>
                    <a:pt x="777240" y="84734"/>
                  </a:moveTo>
                  <a:lnTo>
                    <a:pt x="777240" y="83820"/>
                  </a:lnTo>
                  <a:lnTo>
                    <a:pt x="775716" y="82296"/>
                  </a:lnTo>
                  <a:lnTo>
                    <a:pt x="777240" y="84734"/>
                  </a:lnTo>
                  <a:close/>
                </a:path>
                <a:path w="828039" h="1362710">
                  <a:moveTo>
                    <a:pt x="783336" y="1321090"/>
                  </a:moveTo>
                  <a:lnTo>
                    <a:pt x="783336" y="1269492"/>
                  </a:lnTo>
                  <a:lnTo>
                    <a:pt x="775716" y="1280160"/>
                  </a:lnTo>
                  <a:lnTo>
                    <a:pt x="777240" y="1278636"/>
                  </a:lnTo>
                  <a:lnTo>
                    <a:pt x="777240" y="1326315"/>
                  </a:lnTo>
                  <a:lnTo>
                    <a:pt x="783336" y="1321090"/>
                  </a:lnTo>
                  <a:close/>
                </a:path>
                <a:path w="828039" h="1362710">
                  <a:moveTo>
                    <a:pt x="783336" y="95631"/>
                  </a:moveTo>
                  <a:lnTo>
                    <a:pt x="783336" y="94488"/>
                  </a:lnTo>
                  <a:lnTo>
                    <a:pt x="781812" y="92964"/>
                  </a:lnTo>
                  <a:lnTo>
                    <a:pt x="783336" y="95631"/>
                  </a:lnTo>
                  <a:close/>
                </a:path>
                <a:path w="828039" h="1362710">
                  <a:moveTo>
                    <a:pt x="787908" y="1316228"/>
                  </a:moveTo>
                  <a:lnTo>
                    <a:pt x="787908" y="1258824"/>
                  </a:lnTo>
                  <a:lnTo>
                    <a:pt x="781812" y="1271016"/>
                  </a:lnTo>
                  <a:lnTo>
                    <a:pt x="783336" y="1269492"/>
                  </a:lnTo>
                  <a:lnTo>
                    <a:pt x="783336" y="1321090"/>
                  </a:lnTo>
                  <a:lnTo>
                    <a:pt x="784860" y="1319784"/>
                  </a:lnTo>
                  <a:lnTo>
                    <a:pt x="787908" y="1316228"/>
                  </a:lnTo>
                  <a:close/>
                </a:path>
                <a:path w="828039" h="1362710">
                  <a:moveTo>
                    <a:pt x="787908" y="106172"/>
                  </a:moveTo>
                  <a:lnTo>
                    <a:pt x="787908" y="103632"/>
                  </a:lnTo>
                  <a:lnTo>
                    <a:pt x="786384" y="102108"/>
                  </a:lnTo>
                  <a:lnTo>
                    <a:pt x="787908" y="106172"/>
                  </a:lnTo>
                  <a:close/>
                </a:path>
                <a:path w="828039" h="1362710">
                  <a:moveTo>
                    <a:pt x="797052" y="1305052"/>
                  </a:moveTo>
                  <a:lnTo>
                    <a:pt x="797052" y="1213104"/>
                  </a:lnTo>
                  <a:lnTo>
                    <a:pt x="795528" y="1226820"/>
                  </a:lnTo>
                  <a:lnTo>
                    <a:pt x="795528" y="1225296"/>
                  </a:lnTo>
                  <a:lnTo>
                    <a:pt x="794004" y="1239012"/>
                  </a:lnTo>
                  <a:lnTo>
                    <a:pt x="794004" y="1237488"/>
                  </a:lnTo>
                  <a:lnTo>
                    <a:pt x="790956" y="1249680"/>
                  </a:lnTo>
                  <a:lnTo>
                    <a:pt x="790956" y="1248156"/>
                  </a:lnTo>
                  <a:lnTo>
                    <a:pt x="786384" y="1260348"/>
                  </a:lnTo>
                  <a:lnTo>
                    <a:pt x="787908" y="1258824"/>
                  </a:lnTo>
                  <a:lnTo>
                    <a:pt x="787908" y="1316228"/>
                  </a:lnTo>
                  <a:lnTo>
                    <a:pt x="794004" y="1309116"/>
                  </a:lnTo>
                  <a:lnTo>
                    <a:pt x="797052" y="1305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796" rIns="0" bIns="0" rtlCol="0" anchor="ctr">
            <a:spAutoFit/>
          </a:bodyPr>
          <a:lstStyle/>
          <a:p>
            <a:pPr marL="11206">
              <a:spcBef>
                <a:spcPts val="534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21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EC4886-1EFD-39D0-EEB8-44A8DF98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3D73-6096-4F70-8567-99FC538853B0}" type="datetime1">
              <a:rPr lang="en-US" smtClean="0"/>
              <a:t>4/12/2025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06677-AD86-AD5F-A7A3-CCD3505F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EDDDE9-1FB2-390C-4913-BFB9AAA1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ABA8F0-24CA-B1F3-49C7-23E8FB533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9853"/>
            <a:ext cx="10972800" cy="5206311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4" dirty="0">
                <a:solidFill>
                  <a:srgbClr val="0070C0"/>
                </a:solidFill>
                <a:latin typeface="Calibri"/>
                <a:cs typeface="Calibri"/>
              </a:rPr>
              <a:t>18 </a:t>
            </a: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units </a:t>
            </a:r>
            <a:r>
              <a:rPr lang="en-US" sz="2800" dirty="0">
                <a:latin typeface="Calibri"/>
                <a:cs typeface="Calibri"/>
              </a:rPr>
              <a:t>in </a:t>
            </a:r>
            <a:r>
              <a:rPr lang="en-US" sz="2800" spc="4" dirty="0">
                <a:latin typeface="Calibri"/>
                <a:cs typeface="Calibri"/>
              </a:rPr>
              <a:t>the </a:t>
            </a:r>
            <a:r>
              <a:rPr lang="en-US" sz="2800" dirty="0">
                <a:latin typeface="Calibri"/>
                <a:cs typeface="Calibri"/>
              </a:rPr>
              <a:t>classification </a:t>
            </a:r>
            <a:r>
              <a:rPr lang="en-US" sz="2800" spc="-4" dirty="0">
                <a:latin typeface="Calibri"/>
                <a:cs typeface="Calibri"/>
              </a:rPr>
              <a:t>branch </a:t>
            </a:r>
            <a:r>
              <a:rPr lang="en-US" sz="2800" dirty="0">
                <a:latin typeface="Calibri"/>
                <a:cs typeface="Calibri"/>
              </a:rPr>
              <a:t>give an </a:t>
            </a:r>
            <a:r>
              <a:rPr lang="en-US" sz="2800" spc="4" dirty="0">
                <a:solidFill>
                  <a:srgbClr val="0070C0"/>
                </a:solidFill>
                <a:latin typeface="Calibri"/>
                <a:cs typeface="Calibri"/>
              </a:rPr>
              <a:t>output of </a:t>
            </a:r>
            <a:r>
              <a:rPr lang="en-US" sz="2800" spc="-9" dirty="0">
                <a:solidFill>
                  <a:srgbClr val="0070C0"/>
                </a:solidFill>
                <a:latin typeface="Calibri"/>
                <a:cs typeface="Calibri"/>
              </a:rPr>
              <a:t>size </a:t>
            </a: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(H, </a:t>
            </a:r>
            <a:r>
              <a:rPr lang="en-US" sz="2800" spc="-84" dirty="0">
                <a:solidFill>
                  <a:srgbClr val="0070C0"/>
                </a:solidFill>
                <a:latin typeface="Calibri"/>
                <a:cs typeface="Calibri"/>
              </a:rPr>
              <a:t>W,</a:t>
            </a:r>
            <a:r>
              <a:rPr lang="en-US" sz="2800" spc="-7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70C0"/>
                </a:solidFill>
                <a:latin typeface="Calibri"/>
                <a:cs typeface="Calibri"/>
              </a:rPr>
              <a:t>18). </a:t>
            </a:r>
            <a:r>
              <a:rPr lang="en-US" sz="2800" dirty="0">
                <a:latin typeface="Calibri"/>
                <a:cs typeface="Calibri"/>
              </a:rPr>
              <a:t>This output is used to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give </a:t>
            </a:r>
            <a:r>
              <a:rPr lang="en-US" sz="2800" spc="-34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probabilities</a:t>
            </a: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whether</a:t>
            </a:r>
            <a:r>
              <a:rPr lang="en-US" sz="2800" spc="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point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backbone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feature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map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(size: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x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W)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 contains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26" dirty="0">
                <a:solidFill>
                  <a:srgbClr val="C00000"/>
                </a:solidFill>
                <a:latin typeface="Calibri"/>
                <a:cs typeface="Calibri"/>
              </a:rPr>
              <a:t>an </a:t>
            </a:r>
            <a:r>
              <a:rPr lang="en-US" sz="2800" spc="3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object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within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all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anchors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that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point.</a:t>
            </a:r>
          </a:p>
          <a:p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1905000" y="2641180"/>
            <a:ext cx="7649547" cy="3835820"/>
            <a:chOff x="1461795" y="3035697"/>
            <a:chExt cx="6403975" cy="3201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795" y="3035697"/>
              <a:ext cx="6403562" cy="32007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61204" y="4663440"/>
              <a:ext cx="828040" cy="1361440"/>
            </a:xfrm>
            <a:custGeom>
              <a:avLst/>
              <a:gdLst/>
              <a:ahLst/>
              <a:cxnLst/>
              <a:rect l="l" t="t" r="r" b="b"/>
              <a:pathLst>
                <a:path w="828039" h="1361439">
                  <a:moveTo>
                    <a:pt x="827532" y="1228344"/>
                  </a:moveTo>
                  <a:lnTo>
                    <a:pt x="827532" y="132588"/>
                  </a:lnTo>
                  <a:lnTo>
                    <a:pt x="824484" y="117348"/>
                  </a:lnTo>
                  <a:lnTo>
                    <a:pt x="810768" y="77724"/>
                  </a:lnTo>
                  <a:lnTo>
                    <a:pt x="784860" y="42672"/>
                  </a:lnTo>
                  <a:lnTo>
                    <a:pt x="749808" y="16764"/>
                  </a:lnTo>
                  <a:lnTo>
                    <a:pt x="708660" y="1524"/>
                  </a:lnTo>
                  <a:lnTo>
                    <a:pt x="694944" y="0"/>
                  </a:lnTo>
                  <a:lnTo>
                    <a:pt x="132588" y="0"/>
                  </a:lnTo>
                  <a:lnTo>
                    <a:pt x="89916" y="10668"/>
                  </a:lnTo>
                  <a:lnTo>
                    <a:pt x="53340" y="33528"/>
                  </a:lnTo>
                  <a:lnTo>
                    <a:pt x="24384" y="64008"/>
                  </a:lnTo>
                  <a:lnTo>
                    <a:pt x="6096" y="103632"/>
                  </a:lnTo>
                  <a:lnTo>
                    <a:pt x="0" y="132588"/>
                  </a:lnTo>
                  <a:lnTo>
                    <a:pt x="0" y="1228344"/>
                  </a:lnTo>
                  <a:lnTo>
                    <a:pt x="10668" y="1271016"/>
                  </a:lnTo>
                  <a:lnTo>
                    <a:pt x="30480" y="1304036"/>
                  </a:lnTo>
                  <a:lnTo>
                    <a:pt x="30480" y="149352"/>
                  </a:lnTo>
                  <a:lnTo>
                    <a:pt x="32004" y="135636"/>
                  </a:lnTo>
                  <a:lnTo>
                    <a:pt x="32004" y="137160"/>
                  </a:lnTo>
                  <a:lnTo>
                    <a:pt x="33528" y="123444"/>
                  </a:lnTo>
                  <a:lnTo>
                    <a:pt x="33528" y="124968"/>
                  </a:lnTo>
                  <a:lnTo>
                    <a:pt x="36576" y="112776"/>
                  </a:lnTo>
                  <a:lnTo>
                    <a:pt x="36576" y="114300"/>
                  </a:lnTo>
                  <a:lnTo>
                    <a:pt x="39624" y="102108"/>
                  </a:lnTo>
                  <a:lnTo>
                    <a:pt x="39624" y="103632"/>
                  </a:lnTo>
                  <a:lnTo>
                    <a:pt x="44196" y="94488"/>
                  </a:lnTo>
                  <a:lnTo>
                    <a:pt x="44196" y="92964"/>
                  </a:lnTo>
                  <a:lnTo>
                    <a:pt x="50292" y="84429"/>
                  </a:lnTo>
                  <a:lnTo>
                    <a:pt x="50292" y="83820"/>
                  </a:lnTo>
                  <a:lnTo>
                    <a:pt x="56388" y="75285"/>
                  </a:lnTo>
                  <a:lnTo>
                    <a:pt x="56388" y="74676"/>
                  </a:lnTo>
                  <a:lnTo>
                    <a:pt x="64008" y="65786"/>
                  </a:lnTo>
                  <a:lnTo>
                    <a:pt x="64008" y="65532"/>
                  </a:lnTo>
                  <a:lnTo>
                    <a:pt x="65532" y="64008"/>
                  </a:lnTo>
                  <a:lnTo>
                    <a:pt x="65532" y="64225"/>
                  </a:lnTo>
                  <a:lnTo>
                    <a:pt x="74676" y="56388"/>
                  </a:lnTo>
                  <a:lnTo>
                    <a:pt x="74676" y="56823"/>
                  </a:lnTo>
                  <a:lnTo>
                    <a:pt x="83820" y="50292"/>
                  </a:lnTo>
                  <a:lnTo>
                    <a:pt x="83820" y="50727"/>
                  </a:lnTo>
                  <a:lnTo>
                    <a:pt x="92964" y="44196"/>
                  </a:lnTo>
                  <a:lnTo>
                    <a:pt x="92964" y="44958"/>
                  </a:lnTo>
                  <a:lnTo>
                    <a:pt x="102108" y="40386"/>
                  </a:lnTo>
                  <a:lnTo>
                    <a:pt x="102108" y="39624"/>
                  </a:lnTo>
                  <a:lnTo>
                    <a:pt x="114300" y="35052"/>
                  </a:lnTo>
                  <a:lnTo>
                    <a:pt x="114300" y="36195"/>
                  </a:lnTo>
                  <a:lnTo>
                    <a:pt x="123444" y="33909"/>
                  </a:lnTo>
                  <a:lnTo>
                    <a:pt x="123444" y="33528"/>
                  </a:lnTo>
                  <a:lnTo>
                    <a:pt x="137160" y="30480"/>
                  </a:lnTo>
                  <a:lnTo>
                    <a:pt x="137160" y="31834"/>
                  </a:lnTo>
                  <a:lnTo>
                    <a:pt x="147828" y="30649"/>
                  </a:lnTo>
                  <a:lnTo>
                    <a:pt x="147828" y="30480"/>
                  </a:lnTo>
                  <a:lnTo>
                    <a:pt x="679704" y="30480"/>
                  </a:lnTo>
                  <a:lnTo>
                    <a:pt x="679704" y="30649"/>
                  </a:lnTo>
                  <a:lnTo>
                    <a:pt x="690372" y="31834"/>
                  </a:lnTo>
                  <a:lnTo>
                    <a:pt x="690372" y="30480"/>
                  </a:lnTo>
                  <a:lnTo>
                    <a:pt x="704088" y="33528"/>
                  </a:lnTo>
                  <a:lnTo>
                    <a:pt x="704088" y="33909"/>
                  </a:lnTo>
                  <a:lnTo>
                    <a:pt x="713232" y="36195"/>
                  </a:lnTo>
                  <a:lnTo>
                    <a:pt x="713232" y="35052"/>
                  </a:lnTo>
                  <a:lnTo>
                    <a:pt x="725424" y="39624"/>
                  </a:lnTo>
                  <a:lnTo>
                    <a:pt x="725424" y="40386"/>
                  </a:lnTo>
                  <a:lnTo>
                    <a:pt x="734568" y="44958"/>
                  </a:lnTo>
                  <a:lnTo>
                    <a:pt x="734568" y="44196"/>
                  </a:lnTo>
                  <a:lnTo>
                    <a:pt x="743712" y="50727"/>
                  </a:lnTo>
                  <a:lnTo>
                    <a:pt x="743712" y="50292"/>
                  </a:lnTo>
                  <a:lnTo>
                    <a:pt x="752856" y="56823"/>
                  </a:lnTo>
                  <a:lnTo>
                    <a:pt x="752856" y="56388"/>
                  </a:lnTo>
                  <a:lnTo>
                    <a:pt x="762000" y="65532"/>
                  </a:lnTo>
                  <a:lnTo>
                    <a:pt x="762000" y="64008"/>
                  </a:lnTo>
                  <a:lnTo>
                    <a:pt x="769620" y="74676"/>
                  </a:lnTo>
                  <a:lnTo>
                    <a:pt x="769620" y="73152"/>
                  </a:lnTo>
                  <a:lnTo>
                    <a:pt x="777240" y="83820"/>
                  </a:lnTo>
                  <a:lnTo>
                    <a:pt x="777240" y="84429"/>
                  </a:lnTo>
                  <a:lnTo>
                    <a:pt x="783336" y="92964"/>
                  </a:lnTo>
                  <a:lnTo>
                    <a:pt x="783336" y="94488"/>
                  </a:lnTo>
                  <a:lnTo>
                    <a:pt x="787908" y="103632"/>
                  </a:lnTo>
                  <a:lnTo>
                    <a:pt x="787908" y="106172"/>
                  </a:lnTo>
                  <a:lnTo>
                    <a:pt x="790956" y="114300"/>
                  </a:lnTo>
                  <a:lnTo>
                    <a:pt x="790956" y="112776"/>
                  </a:lnTo>
                  <a:lnTo>
                    <a:pt x="794004" y="124968"/>
                  </a:lnTo>
                  <a:lnTo>
                    <a:pt x="794004" y="123444"/>
                  </a:lnTo>
                  <a:lnTo>
                    <a:pt x="795528" y="137160"/>
                  </a:lnTo>
                  <a:lnTo>
                    <a:pt x="795528" y="135636"/>
                  </a:lnTo>
                  <a:lnTo>
                    <a:pt x="797052" y="149352"/>
                  </a:lnTo>
                  <a:lnTo>
                    <a:pt x="797052" y="1304036"/>
                  </a:lnTo>
                  <a:lnTo>
                    <a:pt x="803148" y="1296924"/>
                  </a:lnTo>
                  <a:lnTo>
                    <a:pt x="810768" y="1283208"/>
                  </a:lnTo>
                  <a:lnTo>
                    <a:pt x="816864" y="1271016"/>
                  </a:lnTo>
                  <a:lnTo>
                    <a:pt x="821436" y="1257300"/>
                  </a:lnTo>
                  <a:lnTo>
                    <a:pt x="824484" y="1243584"/>
                  </a:lnTo>
                  <a:lnTo>
                    <a:pt x="827532" y="1228344"/>
                  </a:lnTo>
                  <a:close/>
                </a:path>
                <a:path w="828039" h="1361439">
                  <a:moveTo>
                    <a:pt x="45720" y="1269492"/>
                  </a:moveTo>
                  <a:lnTo>
                    <a:pt x="39624" y="1257300"/>
                  </a:lnTo>
                  <a:lnTo>
                    <a:pt x="39624" y="1258824"/>
                  </a:lnTo>
                  <a:lnTo>
                    <a:pt x="36576" y="1246632"/>
                  </a:lnTo>
                  <a:lnTo>
                    <a:pt x="36576" y="1248156"/>
                  </a:lnTo>
                  <a:lnTo>
                    <a:pt x="33528" y="1235964"/>
                  </a:lnTo>
                  <a:lnTo>
                    <a:pt x="33528" y="1237488"/>
                  </a:lnTo>
                  <a:lnTo>
                    <a:pt x="32004" y="1223772"/>
                  </a:lnTo>
                  <a:lnTo>
                    <a:pt x="32004" y="1225296"/>
                  </a:lnTo>
                  <a:lnTo>
                    <a:pt x="30480" y="1211580"/>
                  </a:lnTo>
                  <a:lnTo>
                    <a:pt x="30480" y="1304036"/>
                  </a:lnTo>
                  <a:lnTo>
                    <a:pt x="42672" y="1318260"/>
                  </a:lnTo>
                  <a:lnTo>
                    <a:pt x="44196" y="1319566"/>
                  </a:lnTo>
                  <a:lnTo>
                    <a:pt x="44196" y="1267968"/>
                  </a:lnTo>
                  <a:lnTo>
                    <a:pt x="45720" y="1269492"/>
                  </a:lnTo>
                  <a:close/>
                </a:path>
                <a:path w="828039" h="1361439">
                  <a:moveTo>
                    <a:pt x="45720" y="91440"/>
                  </a:moveTo>
                  <a:lnTo>
                    <a:pt x="44196" y="92964"/>
                  </a:lnTo>
                  <a:lnTo>
                    <a:pt x="44196" y="94488"/>
                  </a:lnTo>
                  <a:lnTo>
                    <a:pt x="45720" y="91440"/>
                  </a:lnTo>
                  <a:close/>
                </a:path>
                <a:path w="828039" h="1361439">
                  <a:moveTo>
                    <a:pt x="51816" y="1278636"/>
                  </a:moveTo>
                  <a:lnTo>
                    <a:pt x="44196" y="1267968"/>
                  </a:lnTo>
                  <a:lnTo>
                    <a:pt x="44196" y="1319566"/>
                  </a:lnTo>
                  <a:lnTo>
                    <a:pt x="50292" y="1324791"/>
                  </a:lnTo>
                  <a:lnTo>
                    <a:pt x="50292" y="1277112"/>
                  </a:lnTo>
                  <a:lnTo>
                    <a:pt x="51816" y="1278636"/>
                  </a:lnTo>
                  <a:close/>
                </a:path>
                <a:path w="828039" h="1361439">
                  <a:moveTo>
                    <a:pt x="51816" y="82296"/>
                  </a:moveTo>
                  <a:lnTo>
                    <a:pt x="50292" y="83820"/>
                  </a:lnTo>
                  <a:lnTo>
                    <a:pt x="50292" y="84429"/>
                  </a:lnTo>
                  <a:lnTo>
                    <a:pt x="51816" y="82296"/>
                  </a:lnTo>
                  <a:close/>
                </a:path>
                <a:path w="828039" h="1361439">
                  <a:moveTo>
                    <a:pt x="57912" y="1287780"/>
                  </a:moveTo>
                  <a:lnTo>
                    <a:pt x="50292" y="1277112"/>
                  </a:lnTo>
                  <a:lnTo>
                    <a:pt x="50292" y="1324791"/>
                  </a:lnTo>
                  <a:lnTo>
                    <a:pt x="53340" y="1327404"/>
                  </a:lnTo>
                  <a:lnTo>
                    <a:pt x="56388" y="1329690"/>
                  </a:lnTo>
                  <a:lnTo>
                    <a:pt x="56388" y="1286256"/>
                  </a:lnTo>
                  <a:lnTo>
                    <a:pt x="57912" y="1287780"/>
                  </a:lnTo>
                  <a:close/>
                </a:path>
                <a:path w="828039" h="1361439">
                  <a:moveTo>
                    <a:pt x="57912" y="73152"/>
                  </a:moveTo>
                  <a:lnTo>
                    <a:pt x="56388" y="74676"/>
                  </a:lnTo>
                  <a:lnTo>
                    <a:pt x="56388" y="75285"/>
                  </a:lnTo>
                  <a:lnTo>
                    <a:pt x="57912" y="73152"/>
                  </a:lnTo>
                  <a:close/>
                </a:path>
                <a:path w="828039" h="1361439">
                  <a:moveTo>
                    <a:pt x="64828" y="1296103"/>
                  </a:moveTo>
                  <a:lnTo>
                    <a:pt x="56388" y="1286256"/>
                  </a:lnTo>
                  <a:lnTo>
                    <a:pt x="56388" y="1329690"/>
                  </a:lnTo>
                  <a:lnTo>
                    <a:pt x="64008" y="1335405"/>
                  </a:lnTo>
                  <a:lnTo>
                    <a:pt x="64008" y="1295400"/>
                  </a:lnTo>
                  <a:lnTo>
                    <a:pt x="64828" y="1296103"/>
                  </a:lnTo>
                  <a:close/>
                </a:path>
                <a:path w="828039" h="1361439">
                  <a:moveTo>
                    <a:pt x="65532" y="64008"/>
                  </a:moveTo>
                  <a:lnTo>
                    <a:pt x="64008" y="65532"/>
                  </a:lnTo>
                  <a:lnTo>
                    <a:pt x="64828" y="64828"/>
                  </a:lnTo>
                  <a:lnTo>
                    <a:pt x="65532" y="64008"/>
                  </a:lnTo>
                  <a:close/>
                </a:path>
                <a:path w="828039" h="1361439">
                  <a:moveTo>
                    <a:pt x="64828" y="64828"/>
                  </a:moveTo>
                  <a:lnTo>
                    <a:pt x="64008" y="65532"/>
                  </a:lnTo>
                  <a:lnTo>
                    <a:pt x="64008" y="65786"/>
                  </a:lnTo>
                  <a:lnTo>
                    <a:pt x="64828" y="64828"/>
                  </a:lnTo>
                  <a:close/>
                </a:path>
                <a:path w="828039" h="1361439">
                  <a:moveTo>
                    <a:pt x="65532" y="1296924"/>
                  </a:moveTo>
                  <a:lnTo>
                    <a:pt x="64828" y="1296103"/>
                  </a:lnTo>
                  <a:lnTo>
                    <a:pt x="64008" y="1295400"/>
                  </a:lnTo>
                  <a:lnTo>
                    <a:pt x="65532" y="1296924"/>
                  </a:lnTo>
                  <a:close/>
                </a:path>
                <a:path w="828039" h="1361439">
                  <a:moveTo>
                    <a:pt x="65532" y="1336548"/>
                  </a:moveTo>
                  <a:lnTo>
                    <a:pt x="65532" y="1296924"/>
                  </a:lnTo>
                  <a:lnTo>
                    <a:pt x="64008" y="1295400"/>
                  </a:lnTo>
                  <a:lnTo>
                    <a:pt x="64008" y="1335405"/>
                  </a:lnTo>
                  <a:lnTo>
                    <a:pt x="65532" y="1336548"/>
                  </a:lnTo>
                  <a:close/>
                </a:path>
                <a:path w="828039" h="1361439">
                  <a:moveTo>
                    <a:pt x="65532" y="64225"/>
                  </a:moveTo>
                  <a:lnTo>
                    <a:pt x="65532" y="64008"/>
                  </a:lnTo>
                  <a:lnTo>
                    <a:pt x="64828" y="64828"/>
                  </a:lnTo>
                  <a:lnTo>
                    <a:pt x="65532" y="64225"/>
                  </a:lnTo>
                  <a:close/>
                </a:path>
                <a:path w="828039" h="1361439">
                  <a:moveTo>
                    <a:pt x="74676" y="1342263"/>
                  </a:moveTo>
                  <a:lnTo>
                    <a:pt x="74676" y="1304544"/>
                  </a:lnTo>
                  <a:lnTo>
                    <a:pt x="64828" y="1296103"/>
                  </a:lnTo>
                  <a:lnTo>
                    <a:pt x="65532" y="1296924"/>
                  </a:lnTo>
                  <a:lnTo>
                    <a:pt x="65532" y="1336548"/>
                  </a:lnTo>
                  <a:lnTo>
                    <a:pt x="74676" y="1342263"/>
                  </a:lnTo>
                  <a:close/>
                </a:path>
                <a:path w="828039" h="1361439">
                  <a:moveTo>
                    <a:pt x="74676" y="56823"/>
                  </a:moveTo>
                  <a:lnTo>
                    <a:pt x="74676" y="56388"/>
                  </a:lnTo>
                  <a:lnTo>
                    <a:pt x="73152" y="57912"/>
                  </a:lnTo>
                  <a:lnTo>
                    <a:pt x="74676" y="56823"/>
                  </a:lnTo>
                  <a:close/>
                </a:path>
                <a:path w="828039" h="1361439">
                  <a:moveTo>
                    <a:pt x="83820" y="1347216"/>
                  </a:moveTo>
                  <a:lnTo>
                    <a:pt x="83820" y="1310640"/>
                  </a:lnTo>
                  <a:lnTo>
                    <a:pt x="73152" y="1303020"/>
                  </a:lnTo>
                  <a:lnTo>
                    <a:pt x="74676" y="1304544"/>
                  </a:lnTo>
                  <a:lnTo>
                    <a:pt x="74676" y="1342263"/>
                  </a:lnTo>
                  <a:lnTo>
                    <a:pt x="77724" y="1344168"/>
                  </a:lnTo>
                  <a:lnTo>
                    <a:pt x="83820" y="1347216"/>
                  </a:lnTo>
                  <a:close/>
                </a:path>
                <a:path w="828039" h="1361439">
                  <a:moveTo>
                    <a:pt x="83820" y="50727"/>
                  </a:moveTo>
                  <a:lnTo>
                    <a:pt x="83820" y="50292"/>
                  </a:lnTo>
                  <a:lnTo>
                    <a:pt x="82296" y="51816"/>
                  </a:lnTo>
                  <a:lnTo>
                    <a:pt x="83820" y="50727"/>
                  </a:lnTo>
                  <a:close/>
                </a:path>
                <a:path w="828039" h="1361439">
                  <a:moveTo>
                    <a:pt x="92964" y="1351280"/>
                  </a:moveTo>
                  <a:lnTo>
                    <a:pt x="92964" y="1316736"/>
                  </a:lnTo>
                  <a:lnTo>
                    <a:pt x="82296" y="1309116"/>
                  </a:lnTo>
                  <a:lnTo>
                    <a:pt x="83820" y="1310640"/>
                  </a:lnTo>
                  <a:lnTo>
                    <a:pt x="83820" y="1347216"/>
                  </a:lnTo>
                  <a:lnTo>
                    <a:pt x="89916" y="1350264"/>
                  </a:lnTo>
                  <a:lnTo>
                    <a:pt x="92964" y="1351280"/>
                  </a:lnTo>
                  <a:close/>
                </a:path>
                <a:path w="828039" h="1361439">
                  <a:moveTo>
                    <a:pt x="92964" y="44958"/>
                  </a:moveTo>
                  <a:lnTo>
                    <a:pt x="92964" y="44196"/>
                  </a:lnTo>
                  <a:lnTo>
                    <a:pt x="91440" y="45720"/>
                  </a:lnTo>
                  <a:lnTo>
                    <a:pt x="92964" y="44958"/>
                  </a:lnTo>
                  <a:close/>
                </a:path>
                <a:path w="828039" h="1361439">
                  <a:moveTo>
                    <a:pt x="103632" y="1321308"/>
                  </a:moveTo>
                  <a:lnTo>
                    <a:pt x="91440" y="1315212"/>
                  </a:lnTo>
                  <a:lnTo>
                    <a:pt x="92964" y="1316736"/>
                  </a:lnTo>
                  <a:lnTo>
                    <a:pt x="92964" y="1351280"/>
                  </a:lnTo>
                  <a:lnTo>
                    <a:pt x="102108" y="1354328"/>
                  </a:lnTo>
                  <a:lnTo>
                    <a:pt x="102108" y="1321308"/>
                  </a:lnTo>
                  <a:lnTo>
                    <a:pt x="103632" y="1321308"/>
                  </a:lnTo>
                  <a:close/>
                </a:path>
                <a:path w="828039" h="1361439">
                  <a:moveTo>
                    <a:pt x="103632" y="39624"/>
                  </a:moveTo>
                  <a:lnTo>
                    <a:pt x="102108" y="39624"/>
                  </a:lnTo>
                  <a:lnTo>
                    <a:pt x="102108" y="40386"/>
                  </a:lnTo>
                  <a:lnTo>
                    <a:pt x="103632" y="39624"/>
                  </a:lnTo>
                  <a:close/>
                </a:path>
                <a:path w="828039" h="1361439">
                  <a:moveTo>
                    <a:pt x="114300" y="1358392"/>
                  </a:moveTo>
                  <a:lnTo>
                    <a:pt x="114300" y="1325880"/>
                  </a:lnTo>
                  <a:lnTo>
                    <a:pt x="102108" y="1321308"/>
                  </a:lnTo>
                  <a:lnTo>
                    <a:pt x="102108" y="1354328"/>
                  </a:lnTo>
                  <a:lnTo>
                    <a:pt x="114300" y="1358392"/>
                  </a:lnTo>
                  <a:close/>
                </a:path>
                <a:path w="828039" h="1361439">
                  <a:moveTo>
                    <a:pt x="114300" y="36195"/>
                  </a:moveTo>
                  <a:lnTo>
                    <a:pt x="114300" y="35052"/>
                  </a:lnTo>
                  <a:lnTo>
                    <a:pt x="112776" y="36576"/>
                  </a:lnTo>
                  <a:lnTo>
                    <a:pt x="114300" y="36195"/>
                  </a:lnTo>
                  <a:close/>
                </a:path>
                <a:path w="828039" h="1361439">
                  <a:moveTo>
                    <a:pt x="124968" y="1327404"/>
                  </a:moveTo>
                  <a:lnTo>
                    <a:pt x="112776" y="1324356"/>
                  </a:lnTo>
                  <a:lnTo>
                    <a:pt x="114300" y="1325880"/>
                  </a:lnTo>
                  <a:lnTo>
                    <a:pt x="114300" y="1358392"/>
                  </a:lnTo>
                  <a:lnTo>
                    <a:pt x="117348" y="1359408"/>
                  </a:lnTo>
                  <a:lnTo>
                    <a:pt x="123444" y="1360017"/>
                  </a:lnTo>
                  <a:lnTo>
                    <a:pt x="123444" y="1327404"/>
                  </a:lnTo>
                  <a:lnTo>
                    <a:pt x="124968" y="1327404"/>
                  </a:lnTo>
                  <a:close/>
                </a:path>
                <a:path w="828039" h="1361439">
                  <a:moveTo>
                    <a:pt x="124968" y="33528"/>
                  </a:moveTo>
                  <a:lnTo>
                    <a:pt x="123444" y="33528"/>
                  </a:lnTo>
                  <a:lnTo>
                    <a:pt x="123444" y="33909"/>
                  </a:lnTo>
                  <a:lnTo>
                    <a:pt x="124968" y="33528"/>
                  </a:lnTo>
                  <a:close/>
                </a:path>
                <a:path w="828039" h="1361439">
                  <a:moveTo>
                    <a:pt x="137160" y="1360932"/>
                  </a:moveTo>
                  <a:lnTo>
                    <a:pt x="137160" y="1330452"/>
                  </a:lnTo>
                  <a:lnTo>
                    <a:pt x="123444" y="1327404"/>
                  </a:lnTo>
                  <a:lnTo>
                    <a:pt x="123444" y="1360017"/>
                  </a:lnTo>
                  <a:lnTo>
                    <a:pt x="132588" y="1360932"/>
                  </a:lnTo>
                  <a:lnTo>
                    <a:pt x="137160" y="1360932"/>
                  </a:lnTo>
                  <a:close/>
                </a:path>
                <a:path w="828039" h="1361439">
                  <a:moveTo>
                    <a:pt x="137160" y="31834"/>
                  </a:moveTo>
                  <a:lnTo>
                    <a:pt x="137160" y="30480"/>
                  </a:lnTo>
                  <a:lnTo>
                    <a:pt x="135636" y="32004"/>
                  </a:lnTo>
                  <a:lnTo>
                    <a:pt x="137160" y="31834"/>
                  </a:lnTo>
                  <a:close/>
                </a:path>
                <a:path w="828039" h="1361439">
                  <a:moveTo>
                    <a:pt x="149352" y="1330452"/>
                  </a:moveTo>
                  <a:lnTo>
                    <a:pt x="135636" y="1328928"/>
                  </a:lnTo>
                  <a:lnTo>
                    <a:pt x="137160" y="1330452"/>
                  </a:lnTo>
                  <a:lnTo>
                    <a:pt x="137160" y="1360932"/>
                  </a:lnTo>
                  <a:lnTo>
                    <a:pt x="147828" y="1360932"/>
                  </a:lnTo>
                  <a:lnTo>
                    <a:pt x="147828" y="1330452"/>
                  </a:lnTo>
                  <a:lnTo>
                    <a:pt x="149352" y="1330452"/>
                  </a:lnTo>
                  <a:close/>
                </a:path>
                <a:path w="828039" h="1361439">
                  <a:moveTo>
                    <a:pt x="149352" y="30480"/>
                  </a:moveTo>
                  <a:lnTo>
                    <a:pt x="147828" y="30480"/>
                  </a:lnTo>
                  <a:lnTo>
                    <a:pt x="147828" y="30649"/>
                  </a:lnTo>
                  <a:lnTo>
                    <a:pt x="149352" y="30480"/>
                  </a:lnTo>
                  <a:close/>
                </a:path>
                <a:path w="828039" h="1361439">
                  <a:moveTo>
                    <a:pt x="679704" y="1360932"/>
                  </a:moveTo>
                  <a:lnTo>
                    <a:pt x="679704" y="1330452"/>
                  </a:lnTo>
                  <a:lnTo>
                    <a:pt x="147828" y="1330452"/>
                  </a:lnTo>
                  <a:lnTo>
                    <a:pt x="147828" y="1360932"/>
                  </a:lnTo>
                  <a:lnTo>
                    <a:pt x="679704" y="1360932"/>
                  </a:lnTo>
                  <a:close/>
                </a:path>
                <a:path w="828039" h="1361439">
                  <a:moveTo>
                    <a:pt x="679704" y="30649"/>
                  </a:moveTo>
                  <a:lnTo>
                    <a:pt x="679704" y="30480"/>
                  </a:lnTo>
                  <a:lnTo>
                    <a:pt x="678180" y="30480"/>
                  </a:lnTo>
                  <a:lnTo>
                    <a:pt x="679704" y="30649"/>
                  </a:lnTo>
                  <a:close/>
                </a:path>
                <a:path w="828039" h="1361439">
                  <a:moveTo>
                    <a:pt x="691896" y="1328928"/>
                  </a:moveTo>
                  <a:lnTo>
                    <a:pt x="678180" y="1330452"/>
                  </a:lnTo>
                  <a:lnTo>
                    <a:pt x="679704" y="1330452"/>
                  </a:lnTo>
                  <a:lnTo>
                    <a:pt x="679704" y="1360932"/>
                  </a:lnTo>
                  <a:lnTo>
                    <a:pt x="690372" y="1360932"/>
                  </a:lnTo>
                  <a:lnTo>
                    <a:pt x="690372" y="1330452"/>
                  </a:lnTo>
                  <a:lnTo>
                    <a:pt x="691896" y="1328928"/>
                  </a:lnTo>
                  <a:close/>
                </a:path>
                <a:path w="828039" h="1361439">
                  <a:moveTo>
                    <a:pt x="691896" y="32004"/>
                  </a:moveTo>
                  <a:lnTo>
                    <a:pt x="690372" y="30480"/>
                  </a:lnTo>
                  <a:lnTo>
                    <a:pt x="690372" y="31834"/>
                  </a:lnTo>
                  <a:lnTo>
                    <a:pt x="691896" y="32004"/>
                  </a:lnTo>
                  <a:close/>
                </a:path>
                <a:path w="828039" h="1361439">
                  <a:moveTo>
                    <a:pt x="704088" y="1359916"/>
                  </a:moveTo>
                  <a:lnTo>
                    <a:pt x="704088" y="1327404"/>
                  </a:lnTo>
                  <a:lnTo>
                    <a:pt x="690372" y="1330452"/>
                  </a:lnTo>
                  <a:lnTo>
                    <a:pt x="690372" y="1360932"/>
                  </a:lnTo>
                  <a:lnTo>
                    <a:pt x="694944" y="1360932"/>
                  </a:lnTo>
                  <a:lnTo>
                    <a:pt x="704088" y="1359916"/>
                  </a:lnTo>
                  <a:close/>
                </a:path>
                <a:path w="828039" h="1361439">
                  <a:moveTo>
                    <a:pt x="704088" y="33909"/>
                  </a:moveTo>
                  <a:lnTo>
                    <a:pt x="704088" y="33528"/>
                  </a:lnTo>
                  <a:lnTo>
                    <a:pt x="702564" y="33528"/>
                  </a:lnTo>
                  <a:lnTo>
                    <a:pt x="704088" y="33909"/>
                  </a:lnTo>
                  <a:close/>
                </a:path>
                <a:path w="828039" h="1361439">
                  <a:moveTo>
                    <a:pt x="714756" y="1324356"/>
                  </a:moveTo>
                  <a:lnTo>
                    <a:pt x="702564" y="1327404"/>
                  </a:lnTo>
                  <a:lnTo>
                    <a:pt x="704088" y="1327404"/>
                  </a:lnTo>
                  <a:lnTo>
                    <a:pt x="704088" y="1359916"/>
                  </a:lnTo>
                  <a:lnTo>
                    <a:pt x="708660" y="1359408"/>
                  </a:lnTo>
                  <a:lnTo>
                    <a:pt x="713232" y="1358036"/>
                  </a:lnTo>
                  <a:lnTo>
                    <a:pt x="713232" y="1325880"/>
                  </a:lnTo>
                  <a:lnTo>
                    <a:pt x="714756" y="1324356"/>
                  </a:lnTo>
                  <a:close/>
                </a:path>
                <a:path w="828039" h="1361439">
                  <a:moveTo>
                    <a:pt x="714756" y="36576"/>
                  </a:moveTo>
                  <a:lnTo>
                    <a:pt x="713232" y="35052"/>
                  </a:lnTo>
                  <a:lnTo>
                    <a:pt x="713232" y="36195"/>
                  </a:lnTo>
                  <a:lnTo>
                    <a:pt x="714756" y="36576"/>
                  </a:lnTo>
                  <a:close/>
                </a:path>
                <a:path w="828039" h="1361439">
                  <a:moveTo>
                    <a:pt x="725424" y="1354328"/>
                  </a:moveTo>
                  <a:lnTo>
                    <a:pt x="725424" y="1321308"/>
                  </a:lnTo>
                  <a:lnTo>
                    <a:pt x="713232" y="1325880"/>
                  </a:lnTo>
                  <a:lnTo>
                    <a:pt x="713232" y="1358036"/>
                  </a:lnTo>
                  <a:lnTo>
                    <a:pt x="723900" y="1354836"/>
                  </a:lnTo>
                  <a:lnTo>
                    <a:pt x="725424" y="1354328"/>
                  </a:lnTo>
                  <a:close/>
                </a:path>
                <a:path w="828039" h="1361439">
                  <a:moveTo>
                    <a:pt x="725424" y="40386"/>
                  </a:moveTo>
                  <a:lnTo>
                    <a:pt x="725424" y="39624"/>
                  </a:lnTo>
                  <a:lnTo>
                    <a:pt x="723900" y="39624"/>
                  </a:lnTo>
                  <a:lnTo>
                    <a:pt x="725424" y="40386"/>
                  </a:lnTo>
                  <a:close/>
                </a:path>
                <a:path w="828039" h="1361439">
                  <a:moveTo>
                    <a:pt x="736092" y="1315212"/>
                  </a:moveTo>
                  <a:lnTo>
                    <a:pt x="723900" y="1321308"/>
                  </a:lnTo>
                  <a:lnTo>
                    <a:pt x="725424" y="1321308"/>
                  </a:lnTo>
                  <a:lnTo>
                    <a:pt x="725424" y="1354328"/>
                  </a:lnTo>
                  <a:lnTo>
                    <a:pt x="734568" y="1351280"/>
                  </a:lnTo>
                  <a:lnTo>
                    <a:pt x="734568" y="1316736"/>
                  </a:lnTo>
                  <a:lnTo>
                    <a:pt x="736092" y="1315212"/>
                  </a:lnTo>
                  <a:close/>
                </a:path>
                <a:path w="828039" h="1361439">
                  <a:moveTo>
                    <a:pt x="736092" y="45720"/>
                  </a:moveTo>
                  <a:lnTo>
                    <a:pt x="734568" y="44196"/>
                  </a:lnTo>
                  <a:lnTo>
                    <a:pt x="734568" y="44958"/>
                  </a:lnTo>
                  <a:lnTo>
                    <a:pt x="736092" y="45720"/>
                  </a:lnTo>
                  <a:close/>
                </a:path>
                <a:path w="828039" h="1361439">
                  <a:moveTo>
                    <a:pt x="745236" y="1309116"/>
                  </a:moveTo>
                  <a:lnTo>
                    <a:pt x="734568" y="1316736"/>
                  </a:lnTo>
                  <a:lnTo>
                    <a:pt x="734568" y="1351280"/>
                  </a:lnTo>
                  <a:lnTo>
                    <a:pt x="737616" y="1350264"/>
                  </a:lnTo>
                  <a:lnTo>
                    <a:pt x="743712" y="1347216"/>
                  </a:lnTo>
                  <a:lnTo>
                    <a:pt x="743712" y="1310640"/>
                  </a:lnTo>
                  <a:lnTo>
                    <a:pt x="745236" y="1309116"/>
                  </a:lnTo>
                  <a:close/>
                </a:path>
                <a:path w="828039" h="1361439">
                  <a:moveTo>
                    <a:pt x="745236" y="51816"/>
                  </a:moveTo>
                  <a:lnTo>
                    <a:pt x="743712" y="50292"/>
                  </a:lnTo>
                  <a:lnTo>
                    <a:pt x="743712" y="50727"/>
                  </a:lnTo>
                  <a:lnTo>
                    <a:pt x="745236" y="51816"/>
                  </a:lnTo>
                  <a:close/>
                </a:path>
                <a:path w="828039" h="1361439">
                  <a:moveTo>
                    <a:pt x="754380" y="1303020"/>
                  </a:moveTo>
                  <a:lnTo>
                    <a:pt x="743712" y="1310640"/>
                  </a:lnTo>
                  <a:lnTo>
                    <a:pt x="743712" y="1347216"/>
                  </a:lnTo>
                  <a:lnTo>
                    <a:pt x="749808" y="1344168"/>
                  </a:lnTo>
                  <a:lnTo>
                    <a:pt x="752856" y="1342263"/>
                  </a:lnTo>
                  <a:lnTo>
                    <a:pt x="752856" y="1304544"/>
                  </a:lnTo>
                  <a:lnTo>
                    <a:pt x="754380" y="1303020"/>
                  </a:lnTo>
                  <a:close/>
                </a:path>
                <a:path w="828039" h="1361439">
                  <a:moveTo>
                    <a:pt x="754380" y="57912"/>
                  </a:moveTo>
                  <a:lnTo>
                    <a:pt x="752856" y="56388"/>
                  </a:lnTo>
                  <a:lnTo>
                    <a:pt x="752856" y="56823"/>
                  </a:lnTo>
                  <a:lnTo>
                    <a:pt x="754380" y="57912"/>
                  </a:lnTo>
                  <a:close/>
                </a:path>
                <a:path w="828039" h="1361439">
                  <a:moveTo>
                    <a:pt x="777240" y="1324791"/>
                  </a:moveTo>
                  <a:lnTo>
                    <a:pt x="777240" y="1277112"/>
                  </a:lnTo>
                  <a:lnTo>
                    <a:pt x="769620" y="1287780"/>
                  </a:lnTo>
                  <a:lnTo>
                    <a:pt x="769620" y="1286256"/>
                  </a:lnTo>
                  <a:lnTo>
                    <a:pt x="762000" y="1296924"/>
                  </a:lnTo>
                  <a:lnTo>
                    <a:pt x="762000" y="1295400"/>
                  </a:lnTo>
                  <a:lnTo>
                    <a:pt x="752856" y="1304544"/>
                  </a:lnTo>
                  <a:lnTo>
                    <a:pt x="752856" y="1342263"/>
                  </a:lnTo>
                  <a:lnTo>
                    <a:pt x="762000" y="1336548"/>
                  </a:lnTo>
                  <a:lnTo>
                    <a:pt x="774192" y="1327404"/>
                  </a:lnTo>
                  <a:lnTo>
                    <a:pt x="777240" y="1324791"/>
                  </a:lnTo>
                  <a:close/>
                </a:path>
                <a:path w="828039" h="1361439">
                  <a:moveTo>
                    <a:pt x="777240" y="84429"/>
                  </a:moveTo>
                  <a:lnTo>
                    <a:pt x="777240" y="83820"/>
                  </a:lnTo>
                  <a:lnTo>
                    <a:pt x="775716" y="82296"/>
                  </a:lnTo>
                  <a:lnTo>
                    <a:pt x="777240" y="84429"/>
                  </a:lnTo>
                  <a:close/>
                </a:path>
                <a:path w="828039" h="1361439">
                  <a:moveTo>
                    <a:pt x="783336" y="1319566"/>
                  </a:moveTo>
                  <a:lnTo>
                    <a:pt x="783336" y="1267968"/>
                  </a:lnTo>
                  <a:lnTo>
                    <a:pt x="775716" y="1278636"/>
                  </a:lnTo>
                  <a:lnTo>
                    <a:pt x="777240" y="1277112"/>
                  </a:lnTo>
                  <a:lnTo>
                    <a:pt x="777240" y="1324791"/>
                  </a:lnTo>
                  <a:lnTo>
                    <a:pt x="783336" y="1319566"/>
                  </a:lnTo>
                  <a:close/>
                </a:path>
                <a:path w="828039" h="1361439">
                  <a:moveTo>
                    <a:pt x="783336" y="94488"/>
                  </a:moveTo>
                  <a:lnTo>
                    <a:pt x="783336" y="92964"/>
                  </a:lnTo>
                  <a:lnTo>
                    <a:pt x="781812" y="91440"/>
                  </a:lnTo>
                  <a:lnTo>
                    <a:pt x="783336" y="94488"/>
                  </a:lnTo>
                  <a:close/>
                </a:path>
                <a:path w="828039" h="1361439">
                  <a:moveTo>
                    <a:pt x="787908" y="1314704"/>
                  </a:moveTo>
                  <a:lnTo>
                    <a:pt x="787908" y="1257300"/>
                  </a:lnTo>
                  <a:lnTo>
                    <a:pt x="781812" y="1269492"/>
                  </a:lnTo>
                  <a:lnTo>
                    <a:pt x="783336" y="1267968"/>
                  </a:lnTo>
                  <a:lnTo>
                    <a:pt x="783336" y="1319566"/>
                  </a:lnTo>
                  <a:lnTo>
                    <a:pt x="784860" y="1318260"/>
                  </a:lnTo>
                  <a:lnTo>
                    <a:pt x="787908" y="1314704"/>
                  </a:lnTo>
                  <a:close/>
                </a:path>
                <a:path w="828039" h="1361439">
                  <a:moveTo>
                    <a:pt x="787908" y="106172"/>
                  </a:moveTo>
                  <a:lnTo>
                    <a:pt x="787908" y="103632"/>
                  </a:lnTo>
                  <a:lnTo>
                    <a:pt x="786384" y="102108"/>
                  </a:lnTo>
                  <a:lnTo>
                    <a:pt x="787908" y="106172"/>
                  </a:lnTo>
                  <a:close/>
                </a:path>
                <a:path w="828039" h="1361439">
                  <a:moveTo>
                    <a:pt x="797052" y="1304036"/>
                  </a:moveTo>
                  <a:lnTo>
                    <a:pt x="797052" y="1211580"/>
                  </a:lnTo>
                  <a:lnTo>
                    <a:pt x="795528" y="1225296"/>
                  </a:lnTo>
                  <a:lnTo>
                    <a:pt x="795528" y="1223772"/>
                  </a:lnTo>
                  <a:lnTo>
                    <a:pt x="794004" y="1237488"/>
                  </a:lnTo>
                  <a:lnTo>
                    <a:pt x="794004" y="1235964"/>
                  </a:lnTo>
                  <a:lnTo>
                    <a:pt x="790956" y="1248156"/>
                  </a:lnTo>
                  <a:lnTo>
                    <a:pt x="790956" y="1246632"/>
                  </a:lnTo>
                  <a:lnTo>
                    <a:pt x="786384" y="1258824"/>
                  </a:lnTo>
                  <a:lnTo>
                    <a:pt x="787908" y="1257300"/>
                  </a:lnTo>
                  <a:lnTo>
                    <a:pt x="787908" y="1314704"/>
                  </a:lnTo>
                  <a:lnTo>
                    <a:pt x="797052" y="1304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9600" y="297397"/>
            <a:ext cx="10972800" cy="622456"/>
          </a:xfrm>
          <a:prstGeom prst="rect">
            <a:avLst/>
          </a:prstGeom>
        </p:spPr>
        <p:txBody>
          <a:bodyPr vert="horz" wrap="square" lIns="0" tIns="67796" rIns="0" bIns="0" rtlCol="0" anchor="ctr">
            <a:spAutoFit/>
          </a:bodyPr>
          <a:lstStyle/>
          <a:p>
            <a:pPr marL="11206">
              <a:spcBef>
                <a:spcPts val="534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  <a:r>
              <a:rPr lang="en-US" spc="9" dirty="0"/>
              <a:t>: RPN</a:t>
            </a:r>
            <a:endParaRPr sz="3177" dirty="0">
              <a:latin typeface="Calibri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6FA05-ED33-273D-DAD2-725FDD90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116-839A-47B3-984E-E564FC66C291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259C3-4416-5854-0871-1A428FEC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DF29-8F42-713F-7193-044101E5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77EA71-3C3F-1E07-1C67-E5215093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4" dirty="0">
                <a:latin typeface="Calibri"/>
                <a:cs typeface="Calibri"/>
              </a:rPr>
              <a:t>36 </a:t>
            </a:r>
            <a:r>
              <a:rPr lang="en-US" sz="2800" dirty="0">
                <a:latin typeface="Calibri"/>
                <a:cs typeface="Calibri"/>
              </a:rPr>
              <a:t>units in </a:t>
            </a:r>
            <a:r>
              <a:rPr lang="en-US" sz="2800" spc="4" dirty="0">
                <a:latin typeface="Calibri"/>
                <a:cs typeface="Calibri"/>
              </a:rPr>
              <a:t>the </a:t>
            </a:r>
            <a:r>
              <a:rPr lang="en-US" sz="2800" spc="-4" dirty="0">
                <a:latin typeface="Calibri"/>
                <a:cs typeface="Calibri"/>
              </a:rPr>
              <a:t>regression branch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give an output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size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(H, </a:t>
            </a:r>
            <a:r>
              <a:rPr lang="en-US" sz="2800" spc="-84" dirty="0">
                <a:solidFill>
                  <a:srgbClr val="C00000"/>
                </a:solidFill>
                <a:latin typeface="Calibri"/>
                <a:cs typeface="Calibri"/>
              </a:rPr>
              <a:t>W,</a:t>
            </a:r>
            <a:r>
              <a:rPr lang="en-US" sz="2800" spc="-7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36). </a:t>
            </a:r>
            <a:r>
              <a:rPr lang="en-US" sz="2800" dirty="0">
                <a:latin typeface="Calibri"/>
                <a:cs typeface="Calibri"/>
              </a:rPr>
              <a:t>This output is used to give </a:t>
            </a:r>
            <a:r>
              <a:rPr lang="en-US" sz="2800" spc="4" dirty="0">
                <a:latin typeface="Calibri"/>
                <a:cs typeface="Calibri"/>
              </a:rPr>
              <a:t>the </a:t>
            </a:r>
            <a:r>
              <a:rPr lang="en-US" sz="2800" spc="-349" dirty="0"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regression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coefficients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the 9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anchors</a:t>
            </a:r>
            <a:r>
              <a:rPr lang="en-US" sz="2800" spc="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every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point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800" spc="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backbone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feature</a:t>
            </a:r>
            <a:r>
              <a:rPr lang="en-US" sz="2800" spc="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map</a:t>
            </a:r>
            <a:r>
              <a:rPr lang="en-US" sz="28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(size: 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H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x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W).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These</a:t>
            </a:r>
            <a:r>
              <a:rPr lang="en-US" sz="2800" spc="35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regression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coefficients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are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used</a:t>
            </a:r>
            <a:r>
              <a:rPr lang="en-US" sz="2800" spc="3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improve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the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coordinates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of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the</a:t>
            </a:r>
            <a:r>
              <a:rPr lang="en-US" sz="2800" spc="26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anchors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that 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contain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objects.</a:t>
            </a:r>
          </a:p>
          <a:p>
            <a:endParaRPr lang="en-US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3685622"/>
            <a:ext cx="5650202" cy="28242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796" rIns="0" bIns="0" rtlCol="0" anchor="ctr">
            <a:spAutoFit/>
          </a:bodyPr>
          <a:lstStyle/>
          <a:p>
            <a:pPr marL="11206">
              <a:spcBef>
                <a:spcPts val="534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21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0" y="3895343"/>
            <a:ext cx="655544" cy="1202391"/>
          </a:xfrm>
          <a:custGeom>
            <a:avLst/>
            <a:gdLst/>
            <a:ahLst/>
            <a:cxnLst/>
            <a:rect l="l" t="t" r="r" b="b"/>
            <a:pathLst>
              <a:path w="829310" h="1362710">
                <a:moveTo>
                  <a:pt x="829056" y="1213104"/>
                </a:moveTo>
                <a:lnTo>
                  <a:pt x="829056" y="147828"/>
                </a:lnTo>
                <a:lnTo>
                  <a:pt x="827532" y="132588"/>
                </a:lnTo>
                <a:lnTo>
                  <a:pt x="816864" y="89916"/>
                </a:lnTo>
                <a:lnTo>
                  <a:pt x="794004" y="53340"/>
                </a:lnTo>
                <a:lnTo>
                  <a:pt x="763524" y="24384"/>
                </a:lnTo>
                <a:lnTo>
                  <a:pt x="751332" y="18288"/>
                </a:lnTo>
                <a:lnTo>
                  <a:pt x="737616" y="10668"/>
                </a:lnTo>
                <a:lnTo>
                  <a:pt x="723900" y="6096"/>
                </a:lnTo>
                <a:lnTo>
                  <a:pt x="710184" y="3048"/>
                </a:lnTo>
                <a:lnTo>
                  <a:pt x="694944" y="0"/>
                </a:lnTo>
                <a:lnTo>
                  <a:pt x="132588" y="0"/>
                </a:lnTo>
                <a:lnTo>
                  <a:pt x="118872" y="3048"/>
                </a:lnTo>
                <a:lnTo>
                  <a:pt x="103632" y="6096"/>
                </a:lnTo>
                <a:lnTo>
                  <a:pt x="89916" y="10668"/>
                </a:lnTo>
                <a:lnTo>
                  <a:pt x="77724" y="18288"/>
                </a:lnTo>
                <a:lnTo>
                  <a:pt x="65532" y="24384"/>
                </a:lnTo>
                <a:lnTo>
                  <a:pt x="33528" y="53340"/>
                </a:lnTo>
                <a:lnTo>
                  <a:pt x="12192" y="89916"/>
                </a:lnTo>
                <a:lnTo>
                  <a:pt x="3048" y="118872"/>
                </a:lnTo>
                <a:lnTo>
                  <a:pt x="0" y="132588"/>
                </a:lnTo>
                <a:lnTo>
                  <a:pt x="0" y="1228344"/>
                </a:lnTo>
                <a:lnTo>
                  <a:pt x="3048" y="1243584"/>
                </a:lnTo>
                <a:lnTo>
                  <a:pt x="6096" y="1257300"/>
                </a:lnTo>
                <a:lnTo>
                  <a:pt x="18288" y="1284732"/>
                </a:lnTo>
                <a:lnTo>
                  <a:pt x="25908" y="1296924"/>
                </a:lnTo>
                <a:lnTo>
                  <a:pt x="32004" y="1305458"/>
                </a:lnTo>
                <a:lnTo>
                  <a:pt x="32004" y="137160"/>
                </a:lnTo>
                <a:lnTo>
                  <a:pt x="33528" y="123444"/>
                </a:lnTo>
                <a:lnTo>
                  <a:pt x="33528" y="124968"/>
                </a:lnTo>
                <a:lnTo>
                  <a:pt x="36576" y="112776"/>
                </a:lnTo>
                <a:lnTo>
                  <a:pt x="36576" y="114300"/>
                </a:lnTo>
                <a:lnTo>
                  <a:pt x="39624" y="106172"/>
                </a:lnTo>
                <a:lnTo>
                  <a:pt x="39624" y="103632"/>
                </a:lnTo>
                <a:lnTo>
                  <a:pt x="45720" y="91440"/>
                </a:lnTo>
                <a:lnTo>
                  <a:pt x="45720" y="92964"/>
                </a:lnTo>
                <a:lnTo>
                  <a:pt x="50292" y="84963"/>
                </a:lnTo>
                <a:lnTo>
                  <a:pt x="50292" y="83820"/>
                </a:lnTo>
                <a:lnTo>
                  <a:pt x="57912" y="73152"/>
                </a:lnTo>
                <a:lnTo>
                  <a:pt x="57912" y="74676"/>
                </a:lnTo>
                <a:lnTo>
                  <a:pt x="65532" y="65532"/>
                </a:lnTo>
                <a:lnTo>
                  <a:pt x="73152" y="59182"/>
                </a:lnTo>
                <a:lnTo>
                  <a:pt x="73152" y="57912"/>
                </a:lnTo>
                <a:lnTo>
                  <a:pt x="83820" y="50292"/>
                </a:lnTo>
                <a:lnTo>
                  <a:pt x="83820" y="50727"/>
                </a:lnTo>
                <a:lnTo>
                  <a:pt x="92964" y="44196"/>
                </a:lnTo>
                <a:lnTo>
                  <a:pt x="92964" y="44958"/>
                </a:lnTo>
                <a:lnTo>
                  <a:pt x="103632" y="39624"/>
                </a:lnTo>
                <a:lnTo>
                  <a:pt x="103632" y="40576"/>
                </a:lnTo>
                <a:lnTo>
                  <a:pt x="112776" y="37147"/>
                </a:lnTo>
                <a:lnTo>
                  <a:pt x="112776" y="36576"/>
                </a:lnTo>
                <a:lnTo>
                  <a:pt x="123444" y="33909"/>
                </a:lnTo>
                <a:lnTo>
                  <a:pt x="123444" y="33528"/>
                </a:lnTo>
                <a:lnTo>
                  <a:pt x="135636" y="32173"/>
                </a:lnTo>
                <a:lnTo>
                  <a:pt x="135636" y="32004"/>
                </a:lnTo>
                <a:lnTo>
                  <a:pt x="147828" y="30649"/>
                </a:lnTo>
                <a:lnTo>
                  <a:pt x="147828" y="30480"/>
                </a:lnTo>
                <a:lnTo>
                  <a:pt x="679704" y="30480"/>
                </a:lnTo>
                <a:lnTo>
                  <a:pt x="693420" y="32004"/>
                </a:lnTo>
                <a:lnTo>
                  <a:pt x="693420" y="32194"/>
                </a:lnTo>
                <a:lnTo>
                  <a:pt x="704088" y="33528"/>
                </a:lnTo>
                <a:lnTo>
                  <a:pt x="704088" y="33909"/>
                </a:lnTo>
                <a:lnTo>
                  <a:pt x="714756" y="36576"/>
                </a:lnTo>
                <a:lnTo>
                  <a:pt x="725424" y="40576"/>
                </a:lnTo>
                <a:lnTo>
                  <a:pt x="725424" y="39624"/>
                </a:lnTo>
                <a:lnTo>
                  <a:pt x="734568" y="44849"/>
                </a:lnTo>
                <a:lnTo>
                  <a:pt x="734568" y="44196"/>
                </a:lnTo>
                <a:lnTo>
                  <a:pt x="745236" y="50863"/>
                </a:lnTo>
                <a:lnTo>
                  <a:pt x="745236" y="50292"/>
                </a:lnTo>
                <a:lnTo>
                  <a:pt x="763524" y="65532"/>
                </a:lnTo>
                <a:lnTo>
                  <a:pt x="763524" y="67056"/>
                </a:lnTo>
                <a:lnTo>
                  <a:pt x="771144" y="74676"/>
                </a:lnTo>
                <a:lnTo>
                  <a:pt x="771144" y="75285"/>
                </a:lnTo>
                <a:lnTo>
                  <a:pt x="777240" y="83820"/>
                </a:lnTo>
                <a:lnTo>
                  <a:pt x="777240" y="82296"/>
                </a:lnTo>
                <a:lnTo>
                  <a:pt x="783336" y="92964"/>
                </a:lnTo>
                <a:lnTo>
                  <a:pt x="783336" y="94488"/>
                </a:lnTo>
                <a:lnTo>
                  <a:pt x="787908" y="103632"/>
                </a:lnTo>
                <a:lnTo>
                  <a:pt x="787908" y="102108"/>
                </a:lnTo>
                <a:lnTo>
                  <a:pt x="792480" y="114300"/>
                </a:lnTo>
                <a:lnTo>
                  <a:pt x="792480" y="116840"/>
                </a:lnTo>
                <a:lnTo>
                  <a:pt x="795528" y="124968"/>
                </a:lnTo>
                <a:lnTo>
                  <a:pt x="795528" y="130302"/>
                </a:lnTo>
                <a:lnTo>
                  <a:pt x="797052" y="137160"/>
                </a:lnTo>
                <a:lnTo>
                  <a:pt x="797052" y="1304036"/>
                </a:lnTo>
                <a:lnTo>
                  <a:pt x="803148" y="1296924"/>
                </a:lnTo>
                <a:lnTo>
                  <a:pt x="810768" y="1284732"/>
                </a:lnTo>
                <a:lnTo>
                  <a:pt x="816864" y="1271016"/>
                </a:lnTo>
                <a:lnTo>
                  <a:pt x="826008" y="1243584"/>
                </a:lnTo>
                <a:lnTo>
                  <a:pt x="829056" y="1213104"/>
                </a:lnTo>
                <a:close/>
              </a:path>
              <a:path w="829310" h="1362710">
                <a:moveTo>
                  <a:pt x="41148" y="1260348"/>
                </a:moveTo>
                <a:lnTo>
                  <a:pt x="36576" y="1248156"/>
                </a:lnTo>
                <a:lnTo>
                  <a:pt x="36576" y="1249680"/>
                </a:lnTo>
                <a:lnTo>
                  <a:pt x="33528" y="1235964"/>
                </a:lnTo>
                <a:lnTo>
                  <a:pt x="33528" y="1237488"/>
                </a:lnTo>
                <a:lnTo>
                  <a:pt x="32004" y="1225296"/>
                </a:lnTo>
                <a:lnTo>
                  <a:pt x="32004" y="1305458"/>
                </a:lnTo>
                <a:lnTo>
                  <a:pt x="33528" y="1307592"/>
                </a:lnTo>
                <a:lnTo>
                  <a:pt x="39624" y="1313688"/>
                </a:lnTo>
                <a:lnTo>
                  <a:pt x="39624" y="1258824"/>
                </a:lnTo>
                <a:lnTo>
                  <a:pt x="41148" y="1260348"/>
                </a:lnTo>
                <a:close/>
              </a:path>
              <a:path w="829310" h="1362710">
                <a:moveTo>
                  <a:pt x="41148" y="102108"/>
                </a:moveTo>
                <a:lnTo>
                  <a:pt x="39624" y="103632"/>
                </a:lnTo>
                <a:lnTo>
                  <a:pt x="39624" y="106172"/>
                </a:lnTo>
                <a:lnTo>
                  <a:pt x="41148" y="102108"/>
                </a:lnTo>
                <a:close/>
              </a:path>
              <a:path w="829310" h="1362710">
                <a:moveTo>
                  <a:pt x="51816" y="1280160"/>
                </a:moveTo>
                <a:lnTo>
                  <a:pt x="45720" y="1267968"/>
                </a:lnTo>
                <a:lnTo>
                  <a:pt x="45720" y="1269492"/>
                </a:lnTo>
                <a:lnTo>
                  <a:pt x="39624" y="1258824"/>
                </a:lnTo>
                <a:lnTo>
                  <a:pt x="39624" y="1313688"/>
                </a:lnTo>
                <a:lnTo>
                  <a:pt x="50292" y="1324356"/>
                </a:lnTo>
                <a:lnTo>
                  <a:pt x="50292" y="1278636"/>
                </a:lnTo>
                <a:lnTo>
                  <a:pt x="51816" y="1280160"/>
                </a:lnTo>
                <a:close/>
              </a:path>
              <a:path w="829310" h="1362710">
                <a:moveTo>
                  <a:pt x="51816" y="82296"/>
                </a:moveTo>
                <a:lnTo>
                  <a:pt x="50292" y="83820"/>
                </a:lnTo>
                <a:lnTo>
                  <a:pt x="50292" y="84963"/>
                </a:lnTo>
                <a:lnTo>
                  <a:pt x="51816" y="82296"/>
                </a:lnTo>
                <a:close/>
              </a:path>
              <a:path w="829310" h="1362710">
                <a:moveTo>
                  <a:pt x="74676" y="1342263"/>
                </a:moveTo>
                <a:lnTo>
                  <a:pt x="74676" y="1304544"/>
                </a:lnTo>
                <a:lnTo>
                  <a:pt x="65532" y="1295400"/>
                </a:lnTo>
                <a:lnTo>
                  <a:pt x="65532" y="1296924"/>
                </a:lnTo>
                <a:lnTo>
                  <a:pt x="50292" y="1278636"/>
                </a:lnTo>
                <a:lnTo>
                  <a:pt x="50292" y="1324356"/>
                </a:lnTo>
                <a:lnTo>
                  <a:pt x="53340" y="1327404"/>
                </a:lnTo>
                <a:lnTo>
                  <a:pt x="65532" y="1336548"/>
                </a:lnTo>
                <a:lnTo>
                  <a:pt x="74676" y="1342263"/>
                </a:lnTo>
                <a:close/>
              </a:path>
              <a:path w="829310" h="1362710">
                <a:moveTo>
                  <a:pt x="74676" y="57912"/>
                </a:moveTo>
                <a:lnTo>
                  <a:pt x="73152" y="57912"/>
                </a:lnTo>
                <a:lnTo>
                  <a:pt x="73152" y="59182"/>
                </a:lnTo>
                <a:lnTo>
                  <a:pt x="74676" y="57912"/>
                </a:lnTo>
                <a:close/>
              </a:path>
              <a:path w="829310" h="1362710">
                <a:moveTo>
                  <a:pt x="83820" y="1310640"/>
                </a:moveTo>
                <a:lnTo>
                  <a:pt x="73152" y="1303020"/>
                </a:lnTo>
                <a:lnTo>
                  <a:pt x="74676" y="1304544"/>
                </a:lnTo>
                <a:lnTo>
                  <a:pt x="74676" y="1342263"/>
                </a:lnTo>
                <a:lnTo>
                  <a:pt x="77724" y="1344168"/>
                </a:lnTo>
                <a:lnTo>
                  <a:pt x="82296" y="1346454"/>
                </a:lnTo>
                <a:lnTo>
                  <a:pt x="82296" y="1310640"/>
                </a:lnTo>
                <a:lnTo>
                  <a:pt x="83820" y="1310640"/>
                </a:lnTo>
                <a:close/>
              </a:path>
              <a:path w="829310" h="1362710">
                <a:moveTo>
                  <a:pt x="83820" y="50727"/>
                </a:moveTo>
                <a:lnTo>
                  <a:pt x="83820" y="50292"/>
                </a:lnTo>
                <a:lnTo>
                  <a:pt x="82296" y="51816"/>
                </a:lnTo>
                <a:lnTo>
                  <a:pt x="83820" y="50727"/>
                </a:lnTo>
                <a:close/>
              </a:path>
              <a:path w="829310" h="1362710">
                <a:moveTo>
                  <a:pt x="92964" y="1316736"/>
                </a:moveTo>
                <a:lnTo>
                  <a:pt x="82296" y="1310640"/>
                </a:lnTo>
                <a:lnTo>
                  <a:pt x="82296" y="1346454"/>
                </a:lnTo>
                <a:lnTo>
                  <a:pt x="89916" y="1350264"/>
                </a:lnTo>
                <a:lnTo>
                  <a:pt x="91440" y="1350772"/>
                </a:lnTo>
                <a:lnTo>
                  <a:pt x="91440" y="1316736"/>
                </a:lnTo>
                <a:lnTo>
                  <a:pt x="92964" y="1316736"/>
                </a:lnTo>
                <a:close/>
              </a:path>
              <a:path w="829310" h="1362710">
                <a:moveTo>
                  <a:pt x="92964" y="44958"/>
                </a:moveTo>
                <a:lnTo>
                  <a:pt x="92964" y="44196"/>
                </a:lnTo>
                <a:lnTo>
                  <a:pt x="91440" y="45720"/>
                </a:lnTo>
                <a:lnTo>
                  <a:pt x="92964" y="44958"/>
                </a:lnTo>
                <a:close/>
              </a:path>
              <a:path w="829310" h="1362710">
                <a:moveTo>
                  <a:pt x="103632" y="1321308"/>
                </a:moveTo>
                <a:lnTo>
                  <a:pt x="91440" y="1316736"/>
                </a:lnTo>
                <a:lnTo>
                  <a:pt x="91440" y="1350772"/>
                </a:lnTo>
                <a:lnTo>
                  <a:pt x="102108" y="1354328"/>
                </a:lnTo>
                <a:lnTo>
                  <a:pt x="102108" y="1321308"/>
                </a:lnTo>
                <a:lnTo>
                  <a:pt x="103632" y="1321308"/>
                </a:lnTo>
                <a:close/>
              </a:path>
              <a:path w="829310" h="1362710">
                <a:moveTo>
                  <a:pt x="103632" y="40576"/>
                </a:moveTo>
                <a:lnTo>
                  <a:pt x="103632" y="39624"/>
                </a:lnTo>
                <a:lnTo>
                  <a:pt x="102108" y="41148"/>
                </a:lnTo>
                <a:lnTo>
                  <a:pt x="103632" y="40576"/>
                </a:lnTo>
                <a:close/>
              </a:path>
              <a:path w="829310" h="1362710">
                <a:moveTo>
                  <a:pt x="114300" y="1325880"/>
                </a:moveTo>
                <a:lnTo>
                  <a:pt x="102108" y="1321308"/>
                </a:lnTo>
                <a:lnTo>
                  <a:pt x="102108" y="1354328"/>
                </a:lnTo>
                <a:lnTo>
                  <a:pt x="103632" y="1354836"/>
                </a:lnTo>
                <a:lnTo>
                  <a:pt x="112776" y="1357579"/>
                </a:lnTo>
                <a:lnTo>
                  <a:pt x="112776" y="1325880"/>
                </a:lnTo>
                <a:lnTo>
                  <a:pt x="114300" y="1325880"/>
                </a:lnTo>
                <a:close/>
              </a:path>
              <a:path w="829310" h="1362710">
                <a:moveTo>
                  <a:pt x="114300" y="36576"/>
                </a:moveTo>
                <a:lnTo>
                  <a:pt x="112776" y="36576"/>
                </a:lnTo>
                <a:lnTo>
                  <a:pt x="112776" y="37147"/>
                </a:lnTo>
                <a:lnTo>
                  <a:pt x="114300" y="36576"/>
                </a:lnTo>
                <a:close/>
              </a:path>
              <a:path w="829310" h="1362710">
                <a:moveTo>
                  <a:pt x="124968" y="1360085"/>
                </a:moveTo>
                <a:lnTo>
                  <a:pt x="124968" y="1328928"/>
                </a:lnTo>
                <a:lnTo>
                  <a:pt x="112776" y="1325880"/>
                </a:lnTo>
                <a:lnTo>
                  <a:pt x="112776" y="1357579"/>
                </a:lnTo>
                <a:lnTo>
                  <a:pt x="118872" y="1359408"/>
                </a:lnTo>
                <a:lnTo>
                  <a:pt x="124968" y="1360085"/>
                </a:lnTo>
                <a:close/>
              </a:path>
              <a:path w="829310" h="1362710">
                <a:moveTo>
                  <a:pt x="124968" y="33528"/>
                </a:moveTo>
                <a:lnTo>
                  <a:pt x="123444" y="33528"/>
                </a:lnTo>
                <a:lnTo>
                  <a:pt x="123444" y="33909"/>
                </a:lnTo>
                <a:lnTo>
                  <a:pt x="124968" y="33528"/>
                </a:lnTo>
                <a:close/>
              </a:path>
              <a:path w="829310" h="1362710">
                <a:moveTo>
                  <a:pt x="137160" y="1330452"/>
                </a:moveTo>
                <a:lnTo>
                  <a:pt x="123444" y="1327404"/>
                </a:lnTo>
                <a:lnTo>
                  <a:pt x="124968" y="1328928"/>
                </a:lnTo>
                <a:lnTo>
                  <a:pt x="124968" y="1360085"/>
                </a:lnTo>
                <a:lnTo>
                  <a:pt x="132588" y="1360932"/>
                </a:lnTo>
                <a:lnTo>
                  <a:pt x="135636" y="1361236"/>
                </a:lnTo>
                <a:lnTo>
                  <a:pt x="135636" y="1330452"/>
                </a:lnTo>
                <a:lnTo>
                  <a:pt x="137160" y="1330452"/>
                </a:lnTo>
                <a:close/>
              </a:path>
              <a:path w="829310" h="1362710">
                <a:moveTo>
                  <a:pt x="137160" y="32004"/>
                </a:moveTo>
                <a:lnTo>
                  <a:pt x="135636" y="32004"/>
                </a:lnTo>
                <a:lnTo>
                  <a:pt x="135636" y="32173"/>
                </a:lnTo>
                <a:lnTo>
                  <a:pt x="137160" y="32004"/>
                </a:lnTo>
                <a:close/>
              </a:path>
              <a:path w="829310" h="1362710">
                <a:moveTo>
                  <a:pt x="693420" y="1361084"/>
                </a:moveTo>
                <a:lnTo>
                  <a:pt x="693420" y="1330452"/>
                </a:lnTo>
                <a:lnTo>
                  <a:pt x="135636" y="1330452"/>
                </a:lnTo>
                <a:lnTo>
                  <a:pt x="135636" y="1361236"/>
                </a:lnTo>
                <a:lnTo>
                  <a:pt x="147828" y="1362456"/>
                </a:lnTo>
                <a:lnTo>
                  <a:pt x="679704" y="1362456"/>
                </a:lnTo>
                <a:lnTo>
                  <a:pt x="693420" y="1361084"/>
                </a:lnTo>
                <a:close/>
              </a:path>
              <a:path w="829310" h="1362710">
                <a:moveTo>
                  <a:pt x="149352" y="30480"/>
                </a:moveTo>
                <a:lnTo>
                  <a:pt x="147828" y="30480"/>
                </a:lnTo>
                <a:lnTo>
                  <a:pt x="147828" y="30649"/>
                </a:lnTo>
                <a:lnTo>
                  <a:pt x="149352" y="30480"/>
                </a:lnTo>
                <a:close/>
              </a:path>
              <a:path w="829310" h="1362710">
                <a:moveTo>
                  <a:pt x="693420" y="32194"/>
                </a:moveTo>
                <a:lnTo>
                  <a:pt x="693420" y="32004"/>
                </a:lnTo>
                <a:lnTo>
                  <a:pt x="691896" y="32004"/>
                </a:lnTo>
                <a:lnTo>
                  <a:pt x="693420" y="32194"/>
                </a:lnTo>
                <a:close/>
              </a:path>
              <a:path w="829310" h="1362710">
                <a:moveTo>
                  <a:pt x="704088" y="1327404"/>
                </a:moveTo>
                <a:lnTo>
                  <a:pt x="691896" y="1330452"/>
                </a:lnTo>
                <a:lnTo>
                  <a:pt x="693420" y="1330452"/>
                </a:lnTo>
                <a:lnTo>
                  <a:pt x="693420" y="1361084"/>
                </a:lnTo>
                <a:lnTo>
                  <a:pt x="702564" y="1360170"/>
                </a:lnTo>
                <a:lnTo>
                  <a:pt x="702564" y="1328928"/>
                </a:lnTo>
                <a:lnTo>
                  <a:pt x="704088" y="1327404"/>
                </a:lnTo>
                <a:close/>
              </a:path>
              <a:path w="829310" h="1362710">
                <a:moveTo>
                  <a:pt x="704088" y="33909"/>
                </a:moveTo>
                <a:lnTo>
                  <a:pt x="704088" y="33528"/>
                </a:lnTo>
                <a:lnTo>
                  <a:pt x="702564" y="33528"/>
                </a:lnTo>
                <a:lnTo>
                  <a:pt x="704088" y="33909"/>
                </a:lnTo>
                <a:close/>
              </a:path>
              <a:path w="829310" h="1362710">
                <a:moveTo>
                  <a:pt x="726948" y="1353820"/>
                </a:moveTo>
                <a:lnTo>
                  <a:pt x="726948" y="1321308"/>
                </a:lnTo>
                <a:lnTo>
                  <a:pt x="714756" y="1325880"/>
                </a:lnTo>
                <a:lnTo>
                  <a:pt x="702564" y="1328928"/>
                </a:lnTo>
                <a:lnTo>
                  <a:pt x="702564" y="1360170"/>
                </a:lnTo>
                <a:lnTo>
                  <a:pt x="710184" y="1359408"/>
                </a:lnTo>
                <a:lnTo>
                  <a:pt x="726948" y="1353820"/>
                </a:lnTo>
                <a:close/>
              </a:path>
              <a:path w="829310" h="1362710">
                <a:moveTo>
                  <a:pt x="726948" y="41148"/>
                </a:moveTo>
                <a:lnTo>
                  <a:pt x="725424" y="39624"/>
                </a:lnTo>
                <a:lnTo>
                  <a:pt x="725424" y="40576"/>
                </a:lnTo>
                <a:lnTo>
                  <a:pt x="726948" y="41148"/>
                </a:lnTo>
                <a:close/>
              </a:path>
              <a:path w="829310" h="1362710">
                <a:moveTo>
                  <a:pt x="736092" y="1350772"/>
                </a:moveTo>
                <a:lnTo>
                  <a:pt x="736092" y="1316736"/>
                </a:lnTo>
                <a:lnTo>
                  <a:pt x="725424" y="1321308"/>
                </a:lnTo>
                <a:lnTo>
                  <a:pt x="726948" y="1321308"/>
                </a:lnTo>
                <a:lnTo>
                  <a:pt x="726948" y="1353820"/>
                </a:lnTo>
                <a:lnTo>
                  <a:pt x="736092" y="1350772"/>
                </a:lnTo>
                <a:close/>
              </a:path>
              <a:path w="829310" h="1362710">
                <a:moveTo>
                  <a:pt x="736092" y="45720"/>
                </a:moveTo>
                <a:lnTo>
                  <a:pt x="734568" y="44196"/>
                </a:lnTo>
                <a:lnTo>
                  <a:pt x="734568" y="44849"/>
                </a:lnTo>
                <a:lnTo>
                  <a:pt x="736092" y="45720"/>
                </a:lnTo>
                <a:close/>
              </a:path>
              <a:path w="829310" h="1362710">
                <a:moveTo>
                  <a:pt x="746760" y="1346200"/>
                </a:moveTo>
                <a:lnTo>
                  <a:pt x="746760" y="1310640"/>
                </a:lnTo>
                <a:lnTo>
                  <a:pt x="734568" y="1316736"/>
                </a:lnTo>
                <a:lnTo>
                  <a:pt x="736092" y="1316736"/>
                </a:lnTo>
                <a:lnTo>
                  <a:pt x="736092" y="1350772"/>
                </a:lnTo>
                <a:lnTo>
                  <a:pt x="737616" y="1350264"/>
                </a:lnTo>
                <a:lnTo>
                  <a:pt x="746760" y="1346200"/>
                </a:lnTo>
                <a:close/>
              </a:path>
              <a:path w="829310" h="1362710">
                <a:moveTo>
                  <a:pt x="746760" y="51816"/>
                </a:moveTo>
                <a:lnTo>
                  <a:pt x="745236" y="50292"/>
                </a:lnTo>
                <a:lnTo>
                  <a:pt x="745236" y="50863"/>
                </a:lnTo>
                <a:lnTo>
                  <a:pt x="746760" y="51816"/>
                </a:lnTo>
                <a:close/>
              </a:path>
              <a:path w="829310" h="1362710">
                <a:moveTo>
                  <a:pt x="771144" y="1330016"/>
                </a:moveTo>
                <a:lnTo>
                  <a:pt x="771144" y="1287780"/>
                </a:lnTo>
                <a:lnTo>
                  <a:pt x="754380" y="1304544"/>
                </a:lnTo>
                <a:lnTo>
                  <a:pt x="754380" y="1303020"/>
                </a:lnTo>
                <a:lnTo>
                  <a:pt x="745236" y="1310640"/>
                </a:lnTo>
                <a:lnTo>
                  <a:pt x="746760" y="1310640"/>
                </a:lnTo>
                <a:lnTo>
                  <a:pt x="746760" y="1346200"/>
                </a:lnTo>
                <a:lnTo>
                  <a:pt x="751332" y="1344168"/>
                </a:lnTo>
                <a:lnTo>
                  <a:pt x="763524" y="1336548"/>
                </a:lnTo>
                <a:lnTo>
                  <a:pt x="771144" y="1330016"/>
                </a:lnTo>
                <a:close/>
              </a:path>
              <a:path w="829310" h="1362710">
                <a:moveTo>
                  <a:pt x="763524" y="67056"/>
                </a:moveTo>
                <a:lnTo>
                  <a:pt x="763524" y="65532"/>
                </a:lnTo>
                <a:lnTo>
                  <a:pt x="762000" y="65532"/>
                </a:lnTo>
                <a:lnTo>
                  <a:pt x="763524" y="67056"/>
                </a:lnTo>
                <a:close/>
              </a:path>
              <a:path w="829310" h="1362710">
                <a:moveTo>
                  <a:pt x="771144" y="75285"/>
                </a:moveTo>
                <a:lnTo>
                  <a:pt x="771144" y="74676"/>
                </a:lnTo>
                <a:lnTo>
                  <a:pt x="769620" y="73152"/>
                </a:lnTo>
                <a:lnTo>
                  <a:pt x="771144" y="75285"/>
                </a:lnTo>
                <a:close/>
              </a:path>
              <a:path w="829310" h="1362710">
                <a:moveTo>
                  <a:pt x="783336" y="1319566"/>
                </a:moveTo>
                <a:lnTo>
                  <a:pt x="783336" y="1267968"/>
                </a:lnTo>
                <a:lnTo>
                  <a:pt x="777240" y="1280160"/>
                </a:lnTo>
                <a:lnTo>
                  <a:pt x="777240" y="1278636"/>
                </a:lnTo>
                <a:lnTo>
                  <a:pt x="769620" y="1287780"/>
                </a:lnTo>
                <a:lnTo>
                  <a:pt x="771144" y="1287780"/>
                </a:lnTo>
                <a:lnTo>
                  <a:pt x="771144" y="1330016"/>
                </a:lnTo>
                <a:lnTo>
                  <a:pt x="783336" y="1319566"/>
                </a:lnTo>
                <a:close/>
              </a:path>
              <a:path w="829310" h="1362710">
                <a:moveTo>
                  <a:pt x="783336" y="94488"/>
                </a:moveTo>
                <a:lnTo>
                  <a:pt x="783336" y="92964"/>
                </a:lnTo>
                <a:lnTo>
                  <a:pt x="781812" y="91440"/>
                </a:lnTo>
                <a:lnTo>
                  <a:pt x="783336" y="94488"/>
                </a:lnTo>
                <a:close/>
              </a:path>
              <a:path w="829310" h="1362710">
                <a:moveTo>
                  <a:pt x="792480" y="1309370"/>
                </a:moveTo>
                <a:lnTo>
                  <a:pt x="792480" y="1248156"/>
                </a:lnTo>
                <a:lnTo>
                  <a:pt x="787908" y="1260348"/>
                </a:lnTo>
                <a:lnTo>
                  <a:pt x="787908" y="1258824"/>
                </a:lnTo>
                <a:lnTo>
                  <a:pt x="781812" y="1269492"/>
                </a:lnTo>
                <a:lnTo>
                  <a:pt x="783336" y="1267968"/>
                </a:lnTo>
                <a:lnTo>
                  <a:pt x="783336" y="1319566"/>
                </a:lnTo>
                <a:lnTo>
                  <a:pt x="784860" y="1318260"/>
                </a:lnTo>
                <a:lnTo>
                  <a:pt x="792480" y="1309370"/>
                </a:lnTo>
                <a:close/>
              </a:path>
              <a:path w="829310" h="1362710">
                <a:moveTo>
                  <a:pt x="792480" y="116840"/>
                </a:moveTo>
                <a:lnTo>
                  <a:pt x="792480" y="114300"/>
                </a:lnTo>
                <a:lnTo>
                  <a:pt x="790956" y="112776"/>
                </a:lnTo>
                <a:lnTo>
                  <a:pt x="792480" y="116840"/>
                </a:lnTo>
                <a:close/>
              </a:path>
              <a:path w="829310" h="1362710">
                <a:moveTo>
                  <a:pt x="795528" y="1305814"/>
                </a:moveTo>
                <a:lnTo>
                  <a:pt x="795528" y="1235964"/>
                </a:lnTo>
                <a:lnTo>
                  <a:pt x="790956" y="1249680"/>
                </a:lnTo>
                <a:lnTo>
                  <a:pt x="792480" y="1248156"/>
                </a:lnTo>
                <a:lnTo>
                  <a:pt x="792480" y="1309370"/>
                </a:lnTo>
                <a:lnTo>
                  <a:pt x="795528" y="1305814"/>
                </a:lnTo>
                <a:close/>
              </a:path>
              <a:path w="829310" h="1362710">
                <a:moveTo>
                  <a:pt x="795528" y="130302"/>
                </a:moveTo>
                <a:lnTo>
                  <a:pt x="795528" y="124968"/>
                </a:lnTo>
                <a:lnTo>
                  <a:pt x="794004" y="123444"/>
                </a:lnTo>
                <a:lnTo>
                  <a:pt x="795528" y="130302"/>
                </a:lnTo>
                <a:close/>
              </a:path>
              <a:path w="829310" h="1362710">
                <a:moveTo>
                  <a:pt x="797052" y="1304036"/>
                </a:moveTo>
                <a:lnTo>
                  <a:pt x="797052" y="1225296"/>
                </a:lnTo>
                <a:lnTo>
                  <a:pt x="794004" y="1237488"/>
                </a:lnTo>
                <a:lnTo>
                  <a:pt x="795528" y="1235964"/>
                </a:lnTo>
                <a:lnTo>
                  <a:pt x="795528" y="1305814"/>
                </a:lnTo>
                <a:lnTo>
                  <a:pt x="797052" y="1304036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03675-6E10-5813-47E7-1E45F308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845B-3A6A-4683-93EF-A7304D11B4F2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912D6-5471-E7BF-8F58-19A27F1B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4B6BC-0CDA-4C5B-E04C-A5A15754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0F46E-C376-846B-867B-E7FD7880F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7623" indent="-166977">
              <a:spcBef>
                <a:spcPts val="35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26" dirty="0">
                <a:latin typeface="Calibri"/>
                <a:cs typeface="Calibri"/>
              </a:rPr>
              <a:t>At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9" dirty="0">
                <a:latin typeface="Calibri"/>
                <a:cs typeface="Calibri"/>
              </a:rPr>
              <a:t>last </a:t>
            </a:r>
            <a:r>
              <a:rPr lang="en-US" sz="2800" spc="-13" dirty="0">
                <a:latin typeface="Calibri"/>
                <a:cs typeface="Calibri"/>
              </a:rPr>
              <a:t>layer</a:t>
            </a:r>
            <a:r>
              <a:rPr lang="en-US" sz="2800" spc="-9" dirty="0">
                <a:latin typeface="Calibri"/>
                <a:cs typeface="Calibri"/>
              </a:rPr>
              <a:t> of</a:t>
            </a:r>
            <a:r>
              <a:rPr lang="en-US" sz="2800" spc="-4" dirty="0">
                <a:latin typeface="Calibri"/>
                <a:cs typeface="Calibri"/>
              </a:rPr>
              <a:t> an initial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CNN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–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35" dirty="0">
                <a:latin typeface="Calibri"/>
                <a:cs typeface="Calibri"/>
              </a:rPr>
              <a:t>Two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conv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layers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are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introduced</a:t>
            </a:r>
            <a:endParaRPr lang="en-US" sz="2800" dirty="0">
              <a:latin typeface="Calibri"/>
              <a:cs typeface="Calibri"/>
            </a:endParaRPr>
          </a:p>
          <a:p>
            <a:pPr marL="177623" marR="78445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3x3</a:t>
            </a:r>
            <a:r>
              <a:rPr lang="en-US" sz="2800" i="1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sliding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window</a:t>
            </a:r>
            <a:r>
              <a:rPr lang="en-US" sz="2800" i="1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moves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across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feature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map and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maps it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(256-d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or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512-d)</a:t>
            </a:r>
            <a:r>
              <a:rPr lang="en-US" sz="2800" spc="-35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each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spatial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location</a:t>
            </a:r>
            <a:endParaRPr lang="en-US" sz="2800" dirty="0">
              <a:latin typeface="Calibri"/>
              <a:cs typeface="Calibri"/>
            </a:endParaRPr>
          </a:p>
          <a:p>
            <a:pPr marL="177623" marR="4483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This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then</a:t>
            </a:r>
            <a:r>
              <a:rPr lang="en-US" sz="2800" spc="-18" dirty="0">
                <a:latin typeface="Calibri"/>
                <a:cs typeface="Calibri"/>
              </a:rPr>
              <a:t> fed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9" dirty="0">
                <a:latin typeface="Calibri"/>
                <a:cs typeface="Calibri"/>
              </a:rPr>
              <a:t> two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sibling </a:t>
            </a:r>
            <a:r>
              <a:rPr lang="en-US" sz="2800" spc="-18" dirty="0">
                <a:latin typeface="Calibri"/>
                <a:cs typeface="Calibri"/>
              </a:rPr>
              <a:t>layers 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two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tasks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of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r>
              <a:rPr lang="en-US"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lang="en-US" sz="2800" i="1" spc="-4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localization.</a:t>
            </a:r>
            <a:endParaRPr lang="en-US" sz="2800" dirty="0">
              <a:latin typeface="Calibri"/>
              <a:cs typeface="Calibri"/>
            </a:endParaRPr>
          </a:p>
          <a:p>
            <a:pPr marL="177623" marR="16249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Since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9" dirty="0">
                <a:latin typeface="Calibri"/>
                <a:cs typeface="Calibri"/>
              </a:rPr>
              <a:t>task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of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RPN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generate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potential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object </a:t>
            </a:r>
            <a:r>
              <a:rPr lang="en-US" sz="2800" spc="-22" dirty="0">
                <a:latin typeface="Calibri"/>
                <a:cs typeface="Calibri"/>
              </a:rPr>
              <a:t>like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regions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classification </a:t>
            </a:r>
            <a:r>
              <a:rPr lang="en-US" sz="2800" spc="-41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layer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has</a:t>
            </a:r>
            <a:r>
              <a:rPr lang="en-US" sz="2800" spc="-9" dirty="0">
                <a:latin typeface="Calibri"/>
                <a:cs typeface="Calibri"/>
              </a:rPr>
              <a:t> only 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two</a:t>
            </a:r>
            <a:r>
              <a:rPr lang="en-US" sz="28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outputs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00B0F0"/>
                </a:solidFill>
                <a:latin typeface="Calibri"/>
                <a:cs typeface="Calibri"/>
              </a:rPr>
              <a:t>for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background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and</a:t>
            </a:r>
            <a:r>
              <a:rPr lang="en-US" sz="2800" spc="-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00B0F0"/>
                </a:solidFill>
                <a:latin typeface="Calibri"/>
                <a:cs typeface="Calibri"/>
              </a:rPr>
              <a:t>foreground</a:t>
            </a:r>
            <a:r>
              <a:rPr lang="en-US" sz="2800" spc="-13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909966" indent="-166977">
              <a:spcBef>
                <a:spcPts val="724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In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other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words,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we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look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at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lang="en-US" sz="2800" i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location</a:t>
            </a:r>
            <a:r>
              <a:rPr lang="en-US" sz="2800" i="1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in our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 last</a:t>
            </a:r>
            <a:r>
              <a:rPr lang="en-US" sz="2800" i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feature</a:t>
            </a:r>
            <a:r>
              <a:rPr lang="en-US" sz="2800" i="1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map</a:t>
            </a:r>
            <a:r>
              <a:rPr lang="en-US"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and </a:t>
            </a:r>
            <a:r>
              <a:rPr lang="en-US" sz="2800" spc="-41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consider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lang="en-US" sz="2800" spc="-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boxes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centered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around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endParaRPr lang="en-US" sz="2800" dirty="0">
              <a:latin typeface="Calibri"/>
              <a:cs typeface="Calibri"/>
            </a:endParaRPr>
          </a:p>
          <a:p>
            <a:pPr marL="177623" indent="-166977">
              <a:spcBef>
                <a:spcPts val="265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13" dirty="0">
                <a:latin typeface="Calibri"/>
                <a:cs typeface="Calibri"/>
              </a:rPr>
              <a:t>For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each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of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those </a:t>
            </a:r>
            <a:r>
              <a:rPr lang="en-US" sz="2800" spc="-22" dirty="0">
                <a:latin typeface="Calibri"/>
                <a:cs typeface="Calibri"/>
              </a:rPr>
              <a:t>boxes,</a:t>
            </a:r>
            <a:r>
              <a:rPr lang="en-US" sz="2800" spc="-13" dirty="0">
                <a:latin typeface="Calibri"/>
                <a:cs typeface="Calibri"/>
              </a:rPr>
              <a:t> we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output</a:t>
            </a:r>
            <a:r>
              <a:rPr lang="en-US" sz="2800" spc="-4" dirty="0">
                <a:latin typeface="Calibri"/>
                <a:cs typeface="Calibri"/>
              </a:rPr>
              <a:t> whether</a:t>
            </a:r>
            <a:r>
              <a:rPr lang="en-US" sz="2800" spc="-9" dirty="0">
                <a:latin typeface="Calibri"/>
                <a:cs typeface="Calibri"/>
              </a:rPr>
              <a:t> or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not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we</a:t>
            </a:r>
            <a:r>
              <a:rPr lang="en-US" sz="2800" spc="-4" dirty="0">
                <a:latin typeface="Calibri"/>
                <a:cs typeface="Calibri"/>
              </a:rPr>
              <a:t> think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contains</a:t>
            </a:r>
            <a:r>
              <a:rPr lang="en-US" sz="2800" spc="-4" dirty="0">
                <a:latin typeface="Calibri"/>
                <a:cs typeface="Calibri"/>
              </a:rPr>
              <a:t> an</a:t>
            </a:r>
            <a:endParaRPr lang="en-US" sz="2800" dirty="0">
              <a:latin typeface="Calibri"/>
              <a:cs typeface="Calibri"/>
            </a:endParaRPr>
          </a:p>
          <a:p>
            <a:pPr marL="177623"/>
            <a:r>
              <a:rPr lang="en-US" sz="2800" i="1" spc="-4" dirty="0">
                <a:solidFill>
                  <a:srgbClr val="FF0000"/>
                </a:solidFill>
                <a:latin typeface="Calibri"/>
                <a:cs typeface="Calibri"/>
              </a:rPr>
              <a:t>object</a:t>
            </a:r>
            <a:r>
              <a:rPr lang="en-US" sz="2800" spc="-4" dirty="0">
                <a:latin typeface="Calibri"/>
                <a:cs typeface="Calibri"/>
              </a:rPr>
              <a:t>,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and</a:t>
            </a:r>
            <a:r>
              <a:rPr lang="en-US" sz="2800" spc="-9" dirty="0">
                <a:latin typeface="Calibri"/>
                <a:cs typeface="Calibri"/>
              </a:rPr>
              <a:t> what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i="1" spc="-9" dirty="0">
                <a:solidFill>
                  <a:srgbClr val="FF0000"/>
                </a:solidFill>
                <a:latin typeface="Calibri"/>
                <a:cs typeface="Calibri"/>
              </a:rPr>
              <a:t>coordinates</a:t>
            </a:r>
            <a:r>
              <a:rPr lang="en-US" sz="2800" i="1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latin typeface="Calibri"/>
                <a:cs typeface="Calibri"/>
              </a:rPr>
              <a:t>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that </a:t>
            </a:r>
            <a:r>
              <a:rPr lang="en-US" sz="2800" spc="-22" dirty="0">
                <a:latin typeface="Calibri"/>
                <a:cs typeface="Calibri"/>
              </a:rPr>
              <a:t>box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are.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796" rIns="0" bIns="0" rtlCol="0" anchor="ctr">
            <a:spAutoFit/>
          </a:bodyPr>
          <a:lstStyle/>
          <a:p>
            <a:pPr marL="11206">
              <a:spcBef>
                <a:spcPts val="534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21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 Proposal</a:t>
            </a:r>
            <a:r>
              <a:rPr sz="317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 </a:t>
            </a:r>
            <a:r>
              <a:rPr sz="3177" spc="9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Summary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CCB19-3670-F1D2-C66C-82CEFBAE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EEE5-C46B-4AC6-AF97-B127B5835559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F0CEF-67D6-039F-F6A3-BC4CDDF3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9F2C3-F6DF-1F7F-9608-538E1265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5268921-C7B2-8CAD-467A-69B5FAB2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2798775" y="2667897"/>
            <a:ext cx="1871943" cy="1038225"/>
            <a:chOff x="1292345" y="3023616"/>
            <a:chExt cx="2121535" cy="1176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3" y="3023616"/>
              <a:ext cx="1865376" cy="554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77440" y="3575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545353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9008" y="3578352"/>
              <a:ext cx="768096" cy="2133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15312" y="3709416"/>
              <a:ext cx="628015" cy="79375"/>
            </a:xfrm>
            <a:custGeom>
              <a:avLst/>
              <a:gdLst/>
              <a:ahLst/>
              <a:cxnLst/>
              <a:rect l="l" t="t" r="r" b="b"/>
              <a:pathLst>
                <a:path w="628014" h="79375">
                  <a:moveTo>
                    <a:pt x="0" y="0"/>
                  </a:moveTo>
                  <a:lnTo>
                    <a:pt x="12191" y="0"/>
                  </a:lnTo>
                </a:path>
                <a:path w="628014" h="79375">
                  <a:moveTo>
                    <a:pt x="615695" y="79248"/>
                  </a:moveTo>
                  <a:lnTo>
                    <a:pt x="627887" y="79248"/>
                  </a:lnTo>
                </a:path>
              </a:pathLst>
            </a:custGeom>
            <a:ln w="6095">
              <a:solidFill>
                <a:srgbClr val="545353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345" y="3791712"/>
              <a:ext cx="688854" cy="402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7104" y="3791712"/>
              <a:ext cx="676656" cy="4023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3" y="4099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62616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9376" y="41361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5F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8441" y="4142232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5" h="24764">
                  <a:moveTo>
                    <a:pt x="6095" y="0"/>
                  </a:moveTo>
                  <a:lnTo>
                    <a:pt x="18287" y="0"/>
                  </a:lnTo>
                </a:path>
                <a:path w="18415" h="24764">
                  <a:moveTo>
                    <a:pt x="0" y="24384"/>
                  </a:moveTo>
                  <a:lnTo>
                    <a:pt x="6095" y="24384"/>
                  </a:lnTo>
                </a:path>
              </a:pathLst>
            </a:custGeom>
            <a:ln w="6095">
              <a:solidFill>
                <a:srgbClr val="545353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41113" y="41970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A2A1A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75815" y="3829723"/>
            <a:ext cx="1651747" cy="457199"/>
            <a:chOff x="359657" y="4340352"/>
            <a:chExt cx="1871980" cy="51815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57" y="4340352"/>
              <a:ext cx="1871472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5753" y="4855464"/>
              <a:ext cx="1859280" cy="0"/>
            </a:xfrm>
            <a:custGeom>
              <a:avLst/>
              <a:gdLst/>
              <a:ahLst/>
              <a:cxnLst/>
              <a:rect l="l" t="t" r="r" b="b"/>
              <a:pathLst>
                <a:path w="1859280">
                  <a:moveTo>
                    <a:pt x="0" y="0"/>
                  </a:moveTo>
                  <a:lnTo>
                    <a:pt x="1859279" y="0"/>
                  </a:lnTo>
                </a:path>
              </a:pathLst>
            </a:custGeom>
            <a:ln w="6095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47652" y="3829723"/>
            <a:ext cx="1651747" cy="457199"/>
            <a:chOff x="2481072" y="4340352"/>
            <a:chExt cx="1871980" cy="518159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1072" y="4340352"/>
              <a:ext cx="1871472" cy="512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81072" y="4855464"/>
              <a:ext cx="1865630" cy="0"/>
            </a:xfrm>
            <a:custGeom>
              <a:avLst/>
              <a:gdLst/>
              <a:ahLst/>
              <a:cxnLst/>
              <a:rect l="l" t="t" r="r" b="b"/>
              <a:pathLst>
                <a:path w="1865629">
                  <a:moveTo>
                    <a:pt x="0" y="0"/>
                  </a:moveTo>
                  <a:lnTo>
                    <a:pt x="1865376" y="0"/>
                  </a:lnTo>
                </a:path>
              </a:pathLst>
            </a:custGeom>
            <a:ln w="6095">
              <a:solidFill>
                <a:srgbClr val="DBDBD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14334" y="1857311"/>
            <a:ext cx="5610683" cy="3638901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lnSpc>
                <a:spcPts val="3777"/>
              </a:lnSpc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26708" y="2855706"/>
            <a:ext cx="572621" cy="1675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15" spc="9" dirty="0">
                <a:latin typeface="Calibri"/>
                <a:cs typeface="Calibri"/>
              </a:rPr>
              <a:t>(Or</a:t>
            </a:r>
            <a:r>
              <a:rPr sz="1015" spc="-40" dirty="0">
                <a:latin typeface="Calibri"/>
                <a:cs typeface="Calibri"/>
              </a:rPr>
              <a:t> </a:t>
            </a:r>
            <a:r>
              <a:rPr sz="1015" dirty="0">
                <a:latin typeface="Calibri"/>
                <a:cs typeface="Calibri"/>
              </a:rPr>
              <a:t>512-d)</a:t>
            </a:r>
            <a:endParaRPr sz="1015">
              <a:latin typeface="Calibri"/>
              <a:cs typeface="Calibri"/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FE5EAB3-CC38-93DD-772D-FA1F23D2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4D3D-FA18-4A8E-99B9-E2C7C67EDC01}" type="datetime1">
              <a:rPr lang="en-US" smtClean="0"/>
              <a:t>4/12/2025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BF70767-C714-C994-F0AE-553F2631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A301981-994D-7824-C3DD-35AA1ED6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C413EAB-803E-9CC3-8815-7E7D23E26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44" y="2362200"/>
            <a:ext cx="11186556" cy="2743200"/>
          </a:xfr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lnSpc>
                <a:spcPts val="3777"/>
              </a:lnSpc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32CEB4A-564D-C475-510F-0B3C668B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F2E1-B317-4564-9B6E-C181EE684206}" type="datetime1">
              <a:rPr lang="en-US" smtClean="0"/>
              <a:t>4/12/2025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421808-56E8-F57C-2643-6DC356FC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583E4A-5190-72D2-913F-EC0C1B3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1262F6-B336-D197-B66A-FBDB0508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77623" marR="4483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For </a:t>
            </a:r>
            <a:r>
              <a:rPr lang="en-US" sz="2800" spc="4" dirty="0">
                <a:latin typeface="Calibri"/>
                <a:cs typeface="Calibri"/>
              </a:rPr>
              <a:t>9 </a:t>
            </a:r>
            <a:r>
              <a:rPr lang="en-US" sz="2800" dirty="0">
                <a:latin typeface="Calibri"/>
                <a:cs typeface="Calibri"/>
              </a:rPr>
              <a:t>anchor </a:t>
            </a:r>
            <a:r>
              <a:rPr lang="en-US" sz="2800" spc="-18" dirty="0">
                <a:latin typeface="Calibri"/>
                <a:cs typeface="Calibri"/>
              </a:rPr>
              <a:t>boxes </a:t>
            </a:r>
            <a:r>
              <a:rPr lang="en-US" sz="2800" spc="4" dirty="0">
                <a:latin typeface="Calibri"/>
                <a:cs typeface="Calibri"/>
              </a:rPr>
              <a:t>(k), a </a:t>
            </a:r>
            <a:r>
              <a:rPr lang="en-US" sz="2800" spc="-4" dirty="0">
                <a:latin typeface="Calibri"/>
                <a:cs typeface="Calibri"/>
              </a:rPr>
              <a:t>total </a:t>
            </a:r>
            <a:r>
              <a:rPr lang="en-US" sz="2800" spc="4" dirty="0">
                <a:latin typeface="Calibri"/>
                <a:cs typeface="Calibri"/>
              </a:rPr>
              <a:t>of 36(9k) </a:t>
            </a:r>
            <a:r>
              <a:rPr lang="en-US" sz="2800" dirty="0">
                <a:latin typeface="Calibri"/>
                <a:cs typeface="Calibri"/>
              </a:rPr>
              <a:t>is the number </a:t>
            </a:r>
            <a:r>
              <a:rPr lang="en-US" sz="2800" spc="4" dirty="0">
                <a:latin typeface="Calibri"/>
                <a:cs typeface="Calibri"/>
              </a:rPr>
              <a:t>of </a:t>
            </a:r>
            <a:r>
              <a:rPr lang="en-US" sz="2800" dirty="0">
                <a:latin typeface="Calibri"/>
                <a:cs typeface="Calibri"/>
              </a:rPr>
              <a:t>outputs </a:t>
            </a:r>
            <a:r>
              <a:rPr lang="en-US" sz="2800" spc="-13" dirty="0">
                <a:latin typeface="Calibri"/>
                <a:cs typeface="Calibri"/>
              </a:rPr>
              <a:t>for 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regression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layer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encoding </a:t>
            </a:r>
            <a:r>
              <a:rPr lang="en-US" sz="2800" spc="4" dirty="0">
                <a:latin typeface="Calibri"/>
                <a:cs typeface="Calibri"/>
              </a:rPr>
              <a:t>4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coordinates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for </a:t>
            </a:r>
            <a:r>
              <a:rPr lang="en-US" sz="2800" spc="4" dirty="0">
                <a:latin typeface="Calibri"/>
                <a:cs typeface="Calibri"/>
              </a:rPr>
              <a:t>each </a:t>
            </a:r>
            <a:r>
              <a:rPr lang="en-US" sz="2800" dirty="0">
                <a:latin typeface="Calibri"/>
                <a:cs typeface="Calibri"/>
              </a:rPr>
              <a:t>anchor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box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and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18(2k) 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outputs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for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classification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layer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that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gives </a:t>
            </a:r>
            <a:r>
              <a:rPr lang="en-US" sz="2800" dirty="0">
                <a:latin typeface="Calibri"/>
                <a:cs typeface="Calibri"/>
              </a:rPr>
              <a:t>an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estimate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of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the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probabilities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of </a:t>
            </a:r>
            <a:r>
              <a:rPr lang="en-US" sz="2800" spc="-446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or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not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lang="en-US" sz="2800" spc="-13" dirty="0">
                <a:solidFill>
                  <a:srgbClr val="00B0F0"/>
                </a:solidFill>
                <a:latin typeface="Calibri"/>
                <a:cs typeface="Calibri"/>
              </a:rPr>
              <a:t> for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each</a:t>
            </a:r>
            <a:r>
              <a:rPr lang="en-US" sz="2800" spc="-9" dirty="0">
                <a:solidFill>
                  <a:srgbClr val="00B0F0"/>
                </a:solidFill>
                <a:latin typeface="Calibri"/>
                <a:cs typeface="Calibri"/>
              </a:rPr>
              <a:t> box</a:t>
            </a:r>
            <a:r>
              <a:rPr lang="en-US" sz="2800" spc="-9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87411" indent="-166977">
              <a:spcBef>
                <a:spcPts val="70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4" dirty="0">
                <a:latin typeface="Calibri"/>
                <a:cs typeface="Calibri"/>
              </a:rPr>
              <a:t>2</a:t>
            </a:r>
            <a:r>
              <a:rPr lang="en-US" sz="2800" i="1" spc="4" dirty="0">
                <a:latin typeface="Calibri"/>
                <a:cs typeface="Calibri"/>
              </a:rPr>
              <a:t>k </a:t>
            </a:r>
            <a:r>
              <a:rPr lang="en-US" sz="2800" spc="-4" dirty="0">
                <a:latin typeface="Calibri"/>
                <a:cs typeface="Calibri"/>
              </a:rPr>
              <a:t>scores </a:t>
            </a:r>
            <a:r>
              <a:rPr lang="en-US" sz="2800" spc="-9" dirty="0">
                <a:latin typeface="Calibri"/>
                <a:cs typeface="Calibri"/>
              </a:rPr>
              <a:t>represent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dirty="0" err="1">
                <a:latin typeface="Calibri"/>
                <a:cs typeface="Calibri"/>
              </a:rPr>
              <a:t>softmax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probability </a:t>
            </a:r>
            <a:r>
              <a:rPr lang="en-US" sz="2800" spc="4" dirty="0">
                <a:latin typeface="Calibri"/>
                <a:cs typeface="Calibri"/>
              </a:rPr>
              <a:t>of each of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i="1" spc="4" dirty="0">
                <a:solidFill>
                  <a:srgbClr val="00B0F0"/>
                </a:solidFill>
                <a:latin typeface="Calibri"/>
                <a:cs typeface="Calibri"/>
              </a:rPr>
              <a:t>k 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bounding </a:t>
            </a:r>
            <a:r>
              <a:rPr lang="en-US" sz="2800" spc="-446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00B0F0"/>
                </a:solidFill>
                <a:latin typeface="Calibri"/>
                <a:cs typeface="Calibri"/>
              </a:rPr>
              <a:t>boxes 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being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F0"/>
                </a:solidFill>
                <a:latin typeface="Calibri"/>
                <a:cs typeface="Calibri"/>
              </a:rPr>
              <a:t>on</a:t>
            </a:r>
            <a:r>
              <a:rPr lang="en-US" sz="2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22" dirty="0">
                <a:solidFill>
                  <a:srgbClr val="00B0F0"/>
                </a:solidFill>
                <a:latin typeface="Calibri"/>
                <a:cs typeface="Calibri"/>
              </a:rPr>
              <a:t>“object.”</a:t>
            </a:r>
            <a:endParaRPr lang="en-US" sz="280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177623" marR="214603" indent="-166977"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Although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4" dirty="0">
                <a:latin typeface="Calibri"/>
                <a:cs typeface="Calibri"/>
              </a:rPr>
              <a:t>RPN </a:t>
            </a:r>
            <a:r>
              <a:rPr lang="en-US" sz="2800" dirty="0">
                <a:latin typeface="Calibri"/>
                <a:cs typeface="Calibri"/>
              </a:rPr>
              <a:t>outputs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bounding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box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coordinates,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it</a:t>
            </a:r>
            <a:r>
              <a:rPr lang="en-US" sz="2800" spc="4" dirty="0">
                <a:latin typeface="Calibri"/>
                <a:cs typeface="Calibri"/>
              </a:rPr>
              <a:t> does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not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try</a:t>
            </a:r>
            <a:r>
              <a:rPr lang="en-US" sz="2800" spc="-4" dirty="0">
                <a:latin typeface="Calibri"/>
                <a:cs typeface="Calibri"/>
              </a:rPr>
              <a:t> to </a:t>
            </a:r>
            <a:r>
              <a:rPr lang="en-US" sz="2800" dirty="0">
                <a:latin typeface="Calibri"/>
                <a:cs typeface="Calibri"/>
              </a:rPr>
              <a:t> classify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any</a:t>
            </a:r>
            <a:r>
              <a:rPr lang="en-US" sz="2800" spc="22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potential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objects: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its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sole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job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still proposing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object</a:t>
            </a:r>
            <a:r>
              <a:rPr lang="en-US" sz="2800" spc="-4" dirty="0">
                <a:latin typeface="Calibri"/>
                <a:cs typeface="Calibri"/>
              </a:rPr>
              <a:t> regions.</a:t>
            </a:r>
            <a:endParaRPr lang="en-US" sz="2800" dirty="0">
              <a:latin typeface="Calibri"/>
              <a:cs typeface="Calibri"/>
            </a:endParaRPr>
          </a:p>
          <a:p>
            <a:pPr marL="177623" marR="101979" indent="-166977">
              <a:spcBef>
                <a:spcPts val="737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If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anchor </a:t>
            </a:r>
            <a:r>
              <a:rPr lang="en-US" sz="2800" spc="-13" dirty="0">
                <a:latin typeface="Calibri"/>
                <a:cs typeface="Calibri"/>
              </a:rPr>
              <a:t>box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has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“</a:t>
            </a:r>
            <a:r>
              <a:rPr lang="en-US" sz="2800" spc="-4" dirty="0" err="1">
                <a:solidFill>
                  <a:srgbClr val="FF0000"/>
                </a:solidFill>
                <a:latin typeface="Calibri"/>
                <a:cs typeface="Calibri"/>
              </a:rPr>
              <a:t>objectness</a:t>
            </a:r>
            <a:r>
              <a:rPr lang="en-US" sz="2800" spc="-4" dirty="0">
                <a:latin typeface="Calibri"/>
                <a:cs typeface="Calibri"/>
              </a:rPr>
              <a:t>”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score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above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lang="en-US" sz="28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certain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threshold</a:t>
            </a:r>
            <a:r>
              <a:rPr lang="en-US" sz="2800" spc="-4" dirty="0">
                <a:latin typeface="Calibri"/>
                <a:cs typeface="Calibri"/>
              </a:rPr>
              <a:t>,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that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spc="-22" dirty="0">
                <a:latin typeface="Calibri"/>
                <a:cs typeface="Calibri"/>
              </a:rPr>
              <a:t>box’s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coordinates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get</a:t>
            </a:r>
            <a:r>
              <a:rPr lang="en-US" sz="2800" dirty="0">
                <a:latin typeface="Calibri"/>
                <a:cs typeface="Calibri"/>
              </a:rPr>
              <a:t> passed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forward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as </a:t>
            </a:r>
            <a:r>
              <a:rPr lang="en-US" sz="2800" spc="4" dirty="0">
                <a:latin typeface="Calibri"/>
                <a:cs typeface="Calibri"/>
              </a:rPr>
              <a:t>a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region</a:t>
            </a:r>
            <a:r>
              <a:rPr lang="en-US" sz="28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proposal</a:t>
            </a:r>
            <a:r>
              <a:rPr lang="en-US" sz="2800" spc="-4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546" rIns="0" bIns="0" rtlCol="0" anchor="ctr">
            <a:spAutoFit/>
          </a:bodyPr>
          <a:lstStyle/>
          <a:p>
            <a:pPr marL="11206">
              <a:spcBef>
                <a:spcPts val="40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375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7B581-8ADB-6721-37BC-9EDA0E30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5135-C47E-4D53-95A9-BC4E9A3CED67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7CFAC-91D8-D8A2-9EAB-8FCF02A6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32322-F87D-4F0A-BD9F-B6E81C39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646E687-DB83-209F-59A9-16BDC193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7623" marR="160253" indent="-166977">
              <a:spcBef>
                <a:spcPts val="587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Since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anchors</a:t>
            </a:r>
            <a:r>
              <a:rPr lang="en-US" sz="28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usually</a:t>
            </a:r>
            <a:r>
              <a:rPr lang="en-US" sz="28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F0"/>
                </a:solidFill>
                <a:latin typeface="Calibri"/>
                <a:cs typeface="Calibri"/>
              </a:rPr>
              <a:t>overlap</a:t>
            </a:r>
            <a:r>
              <a:rPr lang="en-US" sz="2800" spc="-4" dirty="0">
                <a:latin typeface="Calibri"/>
                <a:cs typeface="Calibri"/>
              </a:rPr>
              <a:t>,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proposals</a:t>
            </a:r>
            <a:r>
              <a:rPr lang="en-US" sz="2800" spc="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end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up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also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overlapping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over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same </a:t>
            </a:r>
            <a:r>
              <a:rPr lang="en-US" sz="2800" spc="4" dirty="0">
                <a:latin typeface="Calibri"/>
                <a:cs typeface="Calibri"/>
              </a:rPr>
              <a:t>object.</a:t>
            </a:r>
            <a:endParaRPr lang="en-US" sz="2800" dirty="0">
              <a:latin typeface="Calibri"/>
              <a:cs typeface="Calibri"/>
            </a:endParaRPr>
          </a:p>
          <a:p>
            <a:pPr marL="177623" marR="1029876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88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solve</a:t>
            </a:r>
            <a:r>
              <a:rPr lang="en-US" sz="2800" dirty="0">
                <a:latin typeface="Calibri"/>
                <a:cs typeface="Calibri"/>
              </a:rPr>
              <a:t> the </a:t>
            </a:r>
            <a:r>
              <a:rPr lang="en-US" sz="2800" spc="-4" dirty="0">
                <a:latin typeface="Calibri"/>
                <a:cs typeface="Calibri"/>
              </a:rPr>
              <a:t>issue</a:t>
            </a:r>
            <a:r>
              <a:rPr lang="en-US" sz="2800" spc="26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of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duplicate</a:t>
            </a:r>
            <a:r>
              <a:rPr lang="en-US" sz="28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proposals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we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apply</a:t>
            </a:r>
            <a:r>
              <a:rPr lang="en-US" sz="2800" spc="31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Non-Maximum </a:t>
            </a:r>
            <a:r>
              <a:rPr lang="en-US" sz="2800" spc="-44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Suppression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 (NMS</a:t>
            </a:r>
            <a:r>
              <a:rPr lang="en-US" sz="2800" spc="4" dirty="0">
                <a:latin typeface="Calibri"/>
                <a:cs typeface="Calibri"/>
              </a:rPr>
              <a:t>).</a:t>
            </a:r>
            <a:endParaRPr lang="en-US" sz="2800" dirty="0">
              <a:latin typeface="Calibri"/>
              <a:cs typeface="Calibri"/>
            </a:endParaRPr>
          </a:p>
          <a:p>
            <a:pPr marL="177623" marR="4483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9" dirty="0">
                <a:latin typeface="Calibri"/>
                <a:cs typeface="Calibri"/>
              </a:rPr>
              <a:t>NMS </a:t>
            </a:r>
            <a:r>
              <a:rPr lang="en-US" sz="2800" spc="-13" dirty="0">
                <a:latin typeface="Calibri"/>
                <a:cs typeface="Calibri"/>
              </a:rPr>
              <a:t>takes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-9" dirty="0">
                <a:latin typeface="Calibri"/>
                <a:cs typeface="Calibri"/>
              </a:rPr>
              <a:t>list </a:t>
            </a:r>
            <a:r>
              <a:rPr lang="en-US" sz="2800" spc="4" dirty="0">
                <a:latin typeface="Calibri"/>
                <a:cs typeface="Calibri"/>
              </a:rPr>
              <a:t>of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proposals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sorted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by 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score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and 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iterates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over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the sorted </a:t>
            </a:r>
            <a:r>
              <a:rPr lang="en-US" sz="2800" spc="-446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list</a:t>
            </a:r>
            <a:r>
              <a:rPr lang="en-US" sz="2800" spc="-4" dirty="0">
                <a:latin typeface="Calibri"/>
                <a:cs typeface="Calibri"/>
              </a:rPr>
              <a:t>,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discarding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those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proposals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that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have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 </a:t>
            </a:r>
            <a:r>
              <a:rPr lang="en-US" sz="2800" spc="4" dirty="0" err="1">
                <a:latin typeface="Calibri"/>
                <a:cs typeface="Calibri"/>
              </a:rPr>
              <a:t>IoU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larger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than</a:t>
            </a:r>
            <a:r>
              <a:rPr lang="en-US" sz="2800" spc="4" dirty="0">
                <a:latin typeface="Calibri"/>
                <a:cs typeface="Calibri"/>
              </a:rPr>
              <a:t> some 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predefined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threshold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with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proposal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that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 has</a:t>
            </a:r>
            <a:r>
              <a:rPr lang="en-US" sz="2800" spc="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00B050"/>
                </a:solidFill>
                <a:latin typeface="Calibri"/>
                <a:cs typeface="Calibri"/>
              </a:rPr>
              <a:t>higher</a:t>
            </a:r>
            <a:r>
              <a:rPr lang="en-US" sz="2800" spc="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score</a:t>
            </a:r>
            <a:r>
              <a:rPr lang="en-US" sz="2800" spc="-9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144003" indent="-166977">
              <a:spcBef>
                <a:spcPts val="71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b="1" spc="4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IoU</a:t>
            </a:r>
            <a:r>
              <a:rPr lang="en-US" sz="2800" b="1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b="1" spc="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b="1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threshold</a:t>
            </a:r>
            <a:r>
              <a:rPr lang="en-US" b="1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r>
              <a:rPr lang="en-US" sz="2800" spc="13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57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Too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low and</a:t>
            </a:r>
            <a:r>
              <a:rPr lang="en-US" sz="2800" spc="1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may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end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up</a:t>
            </a:r>
            <a:r>
              <a:rPr lang="en-US" sz="2800" spc="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missing</a:t>
            </a:r>
            <a:r>
              <a:rPr lang="en-US" sz="2800" spc="22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proposals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for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objects;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too 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high and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could end up 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with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too 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many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proposals for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same 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object. A </a:t>
            </a:r>
            <a:r>
              <a:rPr lang="en-US" sz="2800" spc="-44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commonly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used is</a:t>
            </a:r>
            <a:r>
              <a:rPr lang="en-US" sz="2800" spc="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0.6.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82" rIns="0" bIns="0" rtlCol="0" anchor="ctr">
            <a:spAutoFit/>
          </a:bodyPr>
          <a:lstStyle/>
          <a:p>
            <a:pPr marL="11206">
              <a:spcBef>
                <a:spcPts val="63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56"/>
              </a:spcBef>
            </a:pPr>
            <a:r>
              <a:rPr sz="2912" spc="-31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2912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35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2912" spc="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35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r>
              <a:rPr sz="2912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912" spc="-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26" dirty="0">
                <a:solidFill>
                  <a:srgbClr val="000000"/>
                </a:solidFill>
                <a:latin typeface="Calibri"/>
                <a:cs typeface="Calibri"/>
              </a:rPr>
              <a:t>Non-maxima</a:t>
            </a:r>
            <a:r>
              <a:rPr sz="29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22" dirty="0">
                <a:solidFill>
                  <a:srgbClr val="000000"/>
                </a:solidFill>
                <a:latin typeface="Calibri"/>
                <a:cs typeface="Calibri"/>
              </a:rPr>
              <a:t>Suppression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01631-F782-5948-20F7-4E29C5CF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65A-4B62-413B-A956-950DBBB7F4FB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25F13-9C24-0DAA-0440-48391DDA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41423-C515-4E64-2D76-F63B9B13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43F3ED-8311-064C-4A7B-3E12A440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After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applying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NMS, </a:t>
            </a:r>
            <a:r>
              <a:rPr lang="en-US" sz="2800" spc="-4" dirty="0">
                <a:latin typeface="Calibri"/>
                <a:cs typeface="Calibri"/>
              </a:rPr>
              <a:t>we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keep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top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proposals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sorted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by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score</a:t>
            </a:r>
            <a:r>
              <a:rPr lang="en-US" sz="2800" spc="-9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4483" indent="-166977"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4" dirty="0">
                <a:latin typeface="Calibri"/>
                <a:cs typeface="Calibri"/>
              </a:rPr>
              <a:t>In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original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paper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i="1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</a:t>
            </a:r>
            <a:r>
              <a:rPr lang="en-US" sz="2800" spc="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=2000</a:t>
            </a:r>
            <a:r>
              <a:rPr lang="en-US" sz="2800" spc="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 used</a:t>
            </a:r>
            <a:r>
              <a:rPr lang="en-US" sz="2800" dirty="0">
                <a:latin typeface="Calibri"/>
                <a:cs typeface="Calibri"/>
              </a:rPr>
              <a:t>,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but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it is possible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 lower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that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number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as </a:t>
            </a:r>
            <a:r>
              <a:rPr lang="en-US" sz="2800" spc="-4" dirty="0">
                <a:latin typeface="Calibri"/>
                <a:cs typeface="Calibri"/>
              </a:rPr>
              <a:t>little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50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and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still</a:t>
            </a:r>
            <a:r>
              <a:rPr lang="en-US" sz="2800" spc="-9" dirty="0">
                <a:latin typeface="Calibri"/>
                <a:cs typeface="Calibri"/>
              </a:rPr>
              <a:t> get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quite</a:t>
            </a:r>
            <a:r>
              <a:rPr lang="en-US" sz="2800" spc="4" dirty="0">
                <a:latin typeface="Calibri"/>
                <a:cs typeface="Calibri"/>
              </a:rPr>
              <a:t> good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results.</a:t>
            </a:r>
          </a:p>
          <a:p>
            <a:pPr marL="177623" marR="4483" indent="-166977"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The RPN does two different type of predictions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: the binary classification and  the bounding box regression adjustment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177623" marR="4483" indent="-166977"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For training, we take all the anchors and put them into two different  categories. </a:t>
            </a:r>
          </a:p>
          <a:p>
            <a:pPr marL="577673" marR="4483" lvl="1" indent="-166977"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dirty="0">
                <a:latin typeface="Calibri"/>
                <a:cs typeface="Calibri"/>
              </a:rPr>
              <a:t>Those that overlap a ground-truth object with an Intersection  over Union (</a:t>
            </a:r>
            <a:r>
              <a:rPr lang="en-US" dirty="0" err="1">
                <a:latin typeface="Calibri"/>
                <a:cs typeface="Calibri"/>
              </a:rPr>
              <a:t>IoU</a:t>
            </a:r>
            <a:r>
              <a:rPr lang="en-US" dirty="0">
                <a:latin typeface="Calibri"/>
                <a:cs typeface="Calibri"/>
              </a:rPr>
              <a:t>) bigger than 0.5 are considered “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foreground</a:t>
            </a:r>
            <a:r>
              <a:rPr lang="en-US" dirty="0">
                <a:latin typeface="Calibri"/>
                <a:cs typeface="Calibri"/>
              </a:rPr>
              <a:t>” and those  that don’t overlap any ground truth object or have less than 0.1 </a:t>
            </a:r>
            <a:r>
              <a:rPr lang="en-US" dirty="0" err="1">
                <a:latin typeface="Calibri"/>
                <a:cs typeface="Calibri"/>
              </a:rPr>
              <a:t>IoU</a:t>
            </a:r>
            <a:r>
              <a:rPr lang="en-US" dirty="0">
                <a:latin typeface="Calibri"/>
                <a:cs typeface="Calibri"/>
              </a:rPr>
              <a:t> with  ground-truth objects are considered “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background</a:t>
            </a:r>
            <a:r>
              <a:rPr lang="en-US" dirty="0">
                <a:latin typeface="Calibri"/>
                <a:cs typeface="Calibri"/>
              </a:rPr>
              <a:t>”.</a:t>
            </a:r>
          </a:p>
          <a:p>
            <a:pPr marL="177623" marR="4483" indent="-166977"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82" rIns="0" bIns="0" rtlCol="0" anchor="ctr">
            <a:spAutoFit/>
          </a:bodyPr>
          <a:lstStyle/>
          <a:p>
            <a:pPr marL="11206">
              <a:spcBef>
                <a:spcPts val="63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56"/>
              </a:spcBef>
            </a:pPr>
            <a:r>
              <a:rPr sz="2912" spc="-31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2912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35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sz="2912" spc="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35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r>
              <a:rPr sz="2912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912" spc="-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26" dirty="0">
                <a:solidFill>
                  <a:srgbClr val="000000"/>
                </a:solidFill>
                <a:latin typeface="Calibri"/>
                <a:cs typeface="Calibri"/>
              </a:rPr>
              <a:t>Non-maxima</a:t>
            </a:r>
            <a:r>
              <a:rPr sz="29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12" spc="-22" dirty="0">
                <a:solidFill>
                  <a:srgbClr val="000000"/>
                </a:solidFill>
                <a:latin typeface="Calibri"/>
                <a:cs typeface="Calibri"/>
              </a:rPr>
              <a:t>Suppression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DF00D-33AE-2DDE-D252-59260DCF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0251-7F56-4BD6-9915-3DBA03325263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F859F-1C70-60CE-3D98-11676461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3EDC4-769F-D453-0AA9-FC347F4D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E9986C-668A-A5A9-76D5-5EE3AF763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Multi-task objective loss function, combines two components: </a:t>
            </a:r>
          </a:p>
          <a:p>
            <a:pPr lvl="1"/>
            <a:r>
              <a:rPr lang="en-US" dirty="0"/>
              <a:t>Classification Loss</a:t>
            </a:r>
          </a:p>
          <a:p>
            <a:pPr lvl="1"/>
            <a:r>
              <a:rPr lang="en-US" dirty="0"/>
              <a:t>Regression (Bounding Box) Loss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6DE75-F604-186E-BF3C-174AA6B6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EA9-E052-4A76-A878-9526B147C789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F8098-DAC0-3071-3E0C-239C52F6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712C8-A136-44EC-EB5E-B5AAB958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941511-51FF-3D87-4704-29732DA1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206">
              <a:lnSpc>
                <a:spcPts val="3246"/>
              </a:lnSpc>
              <a:spcBef>
                <a:spcPts val="115"/>
              </a:spcBef>
            </a:pPr>
            <a:r>
              <a:rPr lang="en-US" spc="9" dirty="0"/>
              <a:t>Faster</a:t>
            </a:r>
            <a:r>
              <a:rPr lang="en-US" spc="-26" dirty="0"/>
              <a:t> </a:t>
            </a:r>
            <a:r>
              <a:rPr lang="en-US" spc="9" dirty="0"/>
              <a:t>R-CNN</a:t>
            </a:r>
            <a:br>
              <a:rPr lang="en-US" spc="9" dirty="0"/>
            </a:br>
            <a:r>
              <a:rPr lang="en-US" sz="3600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lang="en-US" sz="36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3600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lang="en-US" sz="3600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3600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0237B-255E-1AD0-FF7E-5D556A86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98" y="2973710"/>
            <a:ext cx="6869902" cy="912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727F1-3AB6-3713-E0FB-1773D3DC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37036"/>
            <a:ext cx="4892464" cy="1615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3C8E7-9C6E-92E9-9E9E-A1F52F56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06" y="4002664"/>
            <a:ext cx="5159187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0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7A421-63AA-1051-B3C6-B7AAA75D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0800"/>
            <a:ext cx="10972800" cy="838200"/>
          </a:xfrm>
        </p:spPr>
        <p:txBody>
          <a:bodyPr/>
          <a:lstStyle/>
          <a:p>
            <a:r>
              <a:rPr lang="en-US" dirty="0"/>
              <a:t>Recap of Previous Lecture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B13C1-7A84-315D-1691-8B3BE251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D910-7ACF-439E-BD91-D98295B54C04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91C7B-0020-E065-6553-7CDAAFFB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809DF-900E-2E13-60C3-B4A628BC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21CFE0-180C-BF73-37EB-4DB4BE87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701" y="1828799"/>
            <a:ext cx="7953299" cy="42442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BDF5D-87AE-F98F-8E96-C2A365CE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EA9-E052-4A76-A878-9526B147C789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076-CDF2-0765-1DF5-147489F8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F23B4-6F37-15C1-C3AE-50C5A9FC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77B119-B465-9A5F-51BE-3A6BFC1A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9" dirty="0"/>
              <a:t>Faster</a:t>
            </a:r>
            <a:r>
              <a:rPr lang="en-US" spc="-26" dirty="0"/>
              <a:t> </a:t>
            </a:r>
            <a:r>
              <a:rPr lang="en-US" spc="9" dirty="0"/>
              <a:t>R-CNN</a:t>
            </a:r>
            <a:br>
              <a:rPr lang="en-US" spc="9" dirty="0"/>
            </a:br>
            <a:r>
              <a:rPr lang="en-US" sz="3600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lang="en-US" sz="36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3600" spc="-22" dirty="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lang="en-US" sz="3600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3600" spc="-18" dirty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34B65ED-35A3-6856-A583-1C5429A3E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914400" y="1600201"/>
            <a:ext cx="9147997" cy="4525963"/>
            <a:chOff x="539833" y="2007192"/>
            <a:chExt cx="8984615" cy="4049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833" y="2007192"/>
              <a:ext cx="8984291" cy="4044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69108" y="2662440"/>
              <a:ext cx="4055745" cy="3394075"/>
            </a:xfrm>
            <a:custGeom>
              <a:avLst/>
              <a:gdLst/>
              <a:ahLst/>
              <a:cxnLst/>
              <a:rect l="l" t="t" r="r" b="b"/>
              <a:pathLst>
                <a:path w="4055745" h="3394075">
                  <a:moveTo>
                    <a:pt x="566928" y="88392"/>
                  </a:moveTo>
                  <a:lnTo>
                    <a:pt x="565404" y="79248"/>
                  </a:lnTo>
                  <a:lnTo>
                    <a:pt x="556260" y="51816"/>
                  </a:lnTo>
                  <a:lnTo>
                    <a:pt x="550164" y="44196"/>
                  </a:lnTo>
                  <a:lnTo>
                    <a:pt x="545592" y="36576"/>
                  </a:lnTo>
                  <a:lnTo>
                    <a:pt x="507492" y="7620"/>
                  </a:lnTo>
                  <a:lnTo>
                    <a:pt x="469392" y="0"/>
                  </a:lnTo>
                  <a:lnTo>
                    <a:pt x="97536" y="0"/>
                  </a:lnTo>
                  <a:lnTo>
                    <a:pt x="88392" y="1524"/>
                  </a:lnTo>
                  <a:lnTo>
                    <a:pt x="77724" y="3048"/>
                  </a:lnTo>
                  <a:lnTo>
                    <a:pt x="35052" y="22860"/>
                  </a:lnTo>
                  <a:lnTo>
                    <a:pt x="16764" y="44196"/>
                  </a:lnTo>
                  <a:lnTo>
                    <a:pt x="10668" y="51816"/>
                  </a:lnTo>
                  <a:lnTo>
                    <a:pt x="1524" y="79248"/>
                  </a:lnTo>
                  <a:lnTo>
                    <a:pt x="0" y="88392"/>
                  </a:lnTo>
                  <a:lnTo>
                    <a:pt x="0" y="687324"/>
                  </a:lnTo>
                  <a:lnTo>
                    <a:pt x="1524" y="696468"/>
                  </a:lnTo>
                  <a:lnTo>
                    <a:pt x="10668" y="723900"/>
                  </a:lnTo>
                  <a:lnTo>
                    <a:pt x="16764" y="731520"/>
                  </a:lnTo>
                  <a:lnTo>
                    <a:pt x="19812" y="736600"/>
                  </a:lnTo>
                  <a:lnTo>
                    <a:pt x="21336" y="739140"/>
                  </a:lnTo>
                  <a:lnTo>
                    <a:pt x="24384" y="742188"/>
                  </a:lnTo>
                  <a:lnTo>
                    <a:pt x="35052" y="752856"/>
                  </a:lnTo>
                  <a:lnTo>
                    <a:pt x="42672" y="757428"/>
                  </a:lnTo>
                  <a:lnTo>
                    <a:pt x="50292" y="763524"/>
                  </a:lnTo>
                  <a:lnTo>
                    <a:pt x="59436" y="766572"/>
                  </a:lnTo>
                  <a:lnTo>
                    <a:pt x="68580" y="771144"/>
                  </a:lnTo>
                  <a:lnTo>
                    <a:pt x="77724" y="772668"/>
                  </a:lnTo>
                  <a:lnTo>
                    <a:pt x="79248" y="772883"/>
                  </a:lnTo>
                  <a:lnTo>
                    <a:pt x="88392" y="774192"/>
                  </a:lnTo>
                  <a:lnTo>
                    <a:pt x="480060" y="774192"/>
                  </a:lnTo>
                  <a:lnTo>
                    <a:pt x="487680" y="772922"/>
                  </a:lnTo>
                  <a:lnTo>
                    <a:pt x="498348" y="771144"/>
                  </a:lnTo>
                  <a:lnTo>
                    <a:pt x="504444" y="768096"/>
                  </a:lnTo>
                  <a:lnTo>
                    <a:pt x="507492" y="766572"/>
                  </a:lnTo>
                  <a:lnTo>
                    <a:pt x="512064" y="765048"/>
                  </a:lnTo>
                  <a:lnTo>
                    <a:pt x="516636" y="763524"/>
                  </a:lnTo>
                  <a:lnTo>
                    <a:pt x="524256" y="757428"/>
                  </a:lnTo>
                  <a:lnTo>
                    <a:pt x="525780" y="756513"/>
                  </a:lnTo>
                  <a:lnTo>
                    <a:pt x="531876" y="752856"/>
                  </a:lnTo>
                  <a:lnTo>
                    <a:pt x="537972" y="747979"/>
                  </a:lnTo>
                  <a:lnTo>
                    <a:pt x="539496" y="746760"/>
                  </a:lnTo>
                  <a:lnTo>
                    <a:pt x="545592" y="739140"/>
                  </a:lnTo>
                  <a:lnTo>
                    <a:pt x="547116" y="736600"/>
                  </a:lnTo>
                  <a:lnTo>
                    <a:pt x="550164" y="731520"/>
                  </a:lnTo>
                  <a:lnTo>
                    <a:pt x="556260" y="723900"/>
                  </a:lnTo>
                  <a:lnTo>
                    <a:pt x="557784" y="719328"/>
                  </a:lnTo>
                  <a:lnTo>
                    <a:pt x="565404" y="696468"/>
                  </a:lnTo>
                  <a:lnTo>
                    <a:pt x="566928" y="687324"/>
                  </a:lnTo>
                  <a:lnTo>
                    <a:pt x="566928" y="88392"/>
                  </a:lnTo>
                  <a:close/>
                </a:path>
                <a:path w="4055745" h="3394075">
                  <a:moveTo>
                    <a:pt x="4055364" y="1565148"/>
                  </a:moveTo>
                  <a:lnTo>
                    <a:pt x="4050792" y="1508760"/>
                  </a:lnTo>
                  <a:lnTo>
                    <a:pt x="4038600" y="1455420"/>
                  </a:lnTo>
                  <a:lnTo>
                    <a:pt x="4018788" y="1405128"/>
                  </a:lnTo>
                  <a:lnTo>
                    <a:pt x="3991356" y="1357884"/>
                  </a:lnTo>
                  <a:lnTo>
                    <a:pt x="3959352" y="1315212"/>
                  </a:lnTo>
                  <a:lnTo>
                    <a:pt x="3919728" y="1278636"/>
                  </a:lnTo>
                  <a:lnTo>
                    <a:pt x="3861816" y="1239012"/>
                  </a:lnTo>
                  <a:lnTo>
                    <a:pt x="3794760" y="1211580"/>
                  </a:lnTo>
                  <a:lnTo>
                    <a:pt x="3776472" y="1207008"/>
                  </a:lnTo>
                  <a:lnTo>
                    <a:pt x="3759708" y="1202436"/>
                  </a:lnTo>
                  <a:lnTo>
                    <a:pt x="3723132" y="1196340"/>
                  </a:lnTo>
                  <a:lnTo>
                    <a:pt x="3703320" y="1194816"/>
                  </a:lnTo>
                  <a:lnTo>
                    <a:pt x="1356360" y="1194816"/>
                  </a:lnTo>
                  <a:lnTo>
                    <a:pt x="1301496" y="1202436"/>
                  </a:lnTo>
                  <a:lnTo>
                    <a:pt x="1231392" y="1223772"/>
                  </a:lnTo>
                  <a:lnTo>
                    <a:pt x="1168908" y="1257300"/>
                  </a:lnTo>
                  <a:lnTo>
                    <a:pt x="1126236" y="1290828"/>
                  </a:lnTo>
                  <a:lnTo>
                    <a:pt x="1089660" y="1328928"/>
                  </a:lnTo>
                  <a:lnTo>
                    <a:pt x="1050036" y="1388364"/>
                  </a:lnTo>
                  <a:lnTo>
                    <a:pt x="1042416" y="1405128"/>
                  </a:lnTo>
                  <a:lnTo>
                    <a:pt x="1034796" y="1420368"/>
                  </a:lnTo>
                  <a:lnTo>
                    <a:pt x="1027176" y="1437132"/>
                  </a:lnTo>
                  <a:lnTo>
                    <a:pt x="1022604" y="1455420"/>
                  </a:lnTo>
                  <a:lnTo>
                    <a:pt x="1016508" y="1472184"/>
                  </a:lnTo>
                  <a:lnTo>
                    <a:pt x="1013460" y="1490472"/>
                  </a:lnTo>
                  <a:lnTo>
                    <a:pt x="1008888" y="1508760"/>
                  </a:lnTo>
                  <a:lnTo>
                    <a:pt x="1005840" y="1545336"/>
                  </a:lnTo>
                  <a:lnTo>
                    <a:pt x="1005840" y="3043428"/>
                  </a:lnTo>
                  <a:lnTo>
                    <a:pt x="1008888" y="3080004"/>
                  </a:lnTo>
                  <a:lnTo>
                    <a:pt x="1013460" y="3098292"/>
                  </a:lnTo>
                  <a:lnTo>
                    <a:pt x="1016508" y="3116580"/>
                  </a:lnTo>
                  <a:lnTo>
                    <a:pt x="1022604" y="3134868"/>
                  </a:lnTo>
                  <a:lnTo>
                    <a:pt x="1027176" y="3151632"/>
                  </a:lnTo>
                  <a:lnTo>
                    <a:pt x="1042416" y="3185160"/>
                  </a:lnTo>
                  <a:lnTo>
                    <a:pt x="1068324" y="3230880"/>
                  </a:lnTo>
                  <a:lnTo>
                    <a:pt x="1097280" y="3268408"/>
                  </a:lnTo>
                  <a:lnTo>
                    <a:pt x="1101852" y="3273552"/>
                  </a:lnTo>
                  <a:lnTo>
                    <a:pt x="1126236" y="3297936"/>
                  </a:lnTo>
                  <a:lnTo>
                    <a:pt x="1139952" y="3310128"/>
                  </a:lnTo>
                  <a:lnTo>
                    <a:pt x="1146048" y="3314865"/>
                  </a:lnTo>
                  <a:lnTo>
                    <a:pt x="1153668" y="3320796"/>
                  </a:lnTo>
                  <a:lnTo>
                    <a:pt x="1199388" y="3349752"/>
                  </a:lnTo>
                  <a:lnTo>
                    <a:pt x="1248156" y="3372612"/>
                  </a:lnTo>
                  <a:lnTo>
                    <a:pt x="1251204" y="3373437"/>
                  </a:lnTo>
                  <a:lnTo>
                    <a:pt x="1264920" y="3377184"/>
                  </a:lnTo>
                  <a:lnTo>
                    <a:pt x="1283208" y="3383280"/>
                  </a:lnTo>
                  <a:lnTo>
                    <a:pt x="1301496" y="3386328"/>
                  </a:lnTo>
                  <a:lnTo>
                    <a:pt x="1319784" y="3390900"/>
                  </a:lnTo>
                  <a:lnTo>
                    <a:pt x="1356360" y="3393948"/>
                  </a:lnTo>
                  <a:lnTo>
                    <a:pt x="3703320" y="3393948"/>
                  </a:lnTo>
                  <a:lnTo>
                    <a:pt x="3723132" y="3392424"/>
                  </a:lnTo>
                  <a:lnTo>
                    <a:pt x="3741420" y="3390900"/>
                  </a:lnTo>
                  <a:lnTo>
                    <a:pt x="3759708" y="3386328"/>
                  </a:lnTo>
                  <a:lnTo>
                    <a:pt x="3776472" y="3383280"/>
                  </a:lnTo>
                  <a:lnTo>
                    <a:pt x="3794760" y="3377184"/>
                  </a:lnTo>
                  <a:lnTo>
                    <a:pt x="3811524" y="3372612"/>
                  </a:lnTo>
                  <a:lnTo>
                    <a:pt x="3861816" y="3349752"/>
                  </a:lnTo>
                  <a:lnTo>
                    <a:pt x="3892296" y="3331464"/>
                  </a:lnTo>
                  <a:lnTo>
                    <a:pt x="3919728" y="3310128"/>
                  </a:lnTo>
                  <a:lnTo>
                    <a:pt x="3927348" y="3303346"/>
                  </a:lnTo>
                  <a:lnTo>
                    <a:pt x="3947160" y="3285744"/>
                  </a:lnTo>
                  <a:lnTo>
                    <a:pt x="3951732" y="3281172"/>
                  </a:lnTo>
                  <a:lnTo>
                    <a:pt x="3959352" y="3273552"/>
                  </a:lnTo>
                  <a:lnTo>
                    <a:pt x="3980688" y="3246120"/>
                  </a:lnTo>
                  <a:lnTo>
                    <a:pt x="3983736" y="3241764"/>
                  </a:lnTo>
                  <a:lnTo>
                    <a:pt x="3991356" y="3230880"/>
                  </a:lnTo>
                  <a:lnTo>
                    <a:pt x="4009644" y="3200400"/>
                  </a:lnTo>
                  <a:lnTo>
                    <a:pt x="4018788" y="3185160"/>
                  </a:lnTo>
                  <a:lnTo>
                    <a:pt x="4023360" y="3175101"/>
                  </a:lnTo>
                  <a:lnTo>
                    <a:pt x="4026408" y="3168396"/>
                  </a:lnTo>
                  <a:lnTo>
                    <a:pt x="4038600" y="3134868"/>
                  </a:lnTo>
                  <a:lnTo>
                    <a:pt x="4044696" y="3110484"/>
                  </a:lnTo>
                  <a:lnTo>
                    <a:pt x="4047744" y="3098292"/>
                  </a:lnTo>
                  <a:lnTo>
                    <a:pt x="4050792" y="3080004"/>
                  </a:lnTo>
                  <a:lnTo>
                    <a:pt x="4055364" y="3025140"/>
                  </a:lnTo>
                  <a:lnTo>
                    <a:pt x="4055364" y="1565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9" dirty="0"/>
              <a:t> </a:t>
            </a:r>
            <a:r>
              <a:rPr spc="9" dirty="0"/>
              <a:t>R-CNN:</a:t>
            </a:r>
            <a:r>
              <a:rPr spc="40" dirty="0"/>
              <a:t> </a:t>
            </a:r>
            <a:r>
              <a:rPr spc="13" dirty="0"/>
              <a:t>RPN </a:t>
            </a:r>
            <a:r>
              <a:rPr dirty="0"/>
              <a:t>Walkthrough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E1D6E-0DB1-9596-C144-6B6545A7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2940-1383-4746-851C-1EF3BE188A59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1BDC7-70EC-9BC3-14CE-99549A56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1A043-5C18-89C3-B86E-2BEF25C5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961" y="1987476"/>
            <a:ext cx="7140388" cy="347337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10B79B-FE26-27D2-DAF7-D9AC279E3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43" rIns="0" bIns="0" rtlCol="0" anchor="ctr">
            <a:spAutoFit/>
          </a:bodyPr>
          <a:lstStyle/>
          <a:p>
            <a:pPr marL="11206">
              <a:spcBef>
                <a:spcPts val="361"/>
              </a:spcBef>
            </a:pPr>
            <a:r>
              <a:rPr spc="9" dirty="0"/>
              <a:t>Faster</a:t>
            </a:r>
            <a:r>
              <a:rPr spc="-9" dirty="0"/>
              <a:t> </a:t>
            </a:r>
            <a:r>
              <a:rPr spc="9" dirty="0"/>
              <a:t>R-CNN:</a:t>
            </a:r>
            <a:r>
              <a:rPr spc="40" dirty="0"/>
              <a:t> </a:t>
            </a:r>
            <a:r>
              <a:rPr spc="13" dirty="0"/>
              <a:t>RPN </a:t>
            </a:r>
            <a:r>
              <a:rPr dirty="0"/>
              <a:t>Walkthrough</a:t>
            </a:r>
          </a:p>
          <a:p>
            <a:pPr marL="130555">
              <a:spcBef>
                <a:spcPts val="318"/>
              </a:spcBef>
            </a:pP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Reducing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Redundancy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D885C-11B1-C73A-3B95-609B8084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1A598-9836-43CD-B124-C21DB561B16B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0D66F-14D1-AFFF-6C46-8457F3B7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D232E-8B52-54AA-C5B4-C1999453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8435C5-7673-A91D-50E6-D3D005F2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</a:t>
            </a: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0829"/>
            <a:ext cx="9144000" cy="49761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9A3BD-1709-9B65-5BFF-80B086E1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3DAA-1577-4B94-9175-C0DB59A9F9F5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5AC46-E003-4D40-28F1-E9120E1A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8B18A-F2CD-2AF6-7B09-79BD8DCD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471" y="937261"/>
            <a:ext cx="8576533" cy="46083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1E6D6D-7487-B790-C99E-54AE8F93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9BFC8-6C89-0477-1245-E2470839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CAB-13A1-4387-97C3-19904D51B352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F7F46-CE8C-1DE4-D81A-53263297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5E4B4-1A5C-EFE9-71DB-00E829FC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471" y="933225"/>
            <a:ext cx="8829338" cy="43662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DF57A7-4588-9CB2-598C-4161C299D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E28B5-28AD-CF85-A999-5A72A3A9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2B7B-9F0E-4A33-8EF2-5BD3EA8A5CF3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52B86-B06E-E259-4AD8-629013B4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15E70-A486-C4BF-CAA8-A4225970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3106" y="2391949"/>
            <a:ext cx="5658049" cy="22749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4D130A-102F-15D5-3BC5-F137A994A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43" rIns="0" bIns="0" rtlCol="0" anchor="ctr">
            <a:spAutoFit/>
          </a:bodyPr>
          <a:lstStyle/>
          <a:p>
            <a:pPr marL="11206">
              <a:spcBef>
                <a:spcPts val="361"/>
              </a:spcBef>
            </a:pPr>
            <a:r>
              <a:rPr spc="9" dirty="0"/>
              <a:t>Faster</a:t>
            </a:r>
            <a:r>
              <a:rPr spc="-9" dirty="0"/>
              <a:t> </a:t>
            </a:r>
            <a:r>
              <a:rPr spc="9" dirty="0"/>
              <a:t>R-CNN:</a:t>
            </a:r>
            <a:r>
              <a:rPr spc="40" dirty="0"/>
              <a:t> </a:t>
            </a:r>
            <a:r>
              <a:rPr spc="13" dirty="0"/>
              <a:t>RPN </a:t>
            </a:r>
            <a:r>
              <a:rPr dirty="0"/>
              <a:t>Walkthrough</a:t>
            </a:r>
          </a:p>
          <a:p>
            <a:pPr marL="11206">
              <a:spcBef>
                <a:spcPts val="318"/>
              </a:spcBef>
            </a:pP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Repeat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4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 process…</a:t>
            </a:r>
            <a:endParaRPr sz="3177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2BEA3-47D3-85F9-94A6-43618D32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D91B-FEA5-4333-8409-3E29C85BB014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3D54B-F6BF-E938-CDA6-E7B0125E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1BB5E-71C0-50AC-2EBA-E9EB8352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6036" y="5748617"/>
            <a:ext cx="5253878" cy="43143"/>
          </a:xfrm>
          <a:custGeom>
            <a:avLst/>
            <a:gdLst/>
            <a:ahLst/>
            <a:cxnLst/>
            <a:rect l="l" t="t" r="r" b="b"/>
            <a:pathLst>
              <a:path w="5954395" h="48895">
                <a:moveTo>
                  <a:pt x="5954268" y="0"/>
                </a:moveTo>
                <a:lnTo>
                  <a:pt x="0" y="0"/>
                </a:lnTo>
                <a:lnTo>
                  <a:pt x="0" y="7620"/>
                </a:lnTo>
                <a:lnTo>
                  <a:pt x="0" y="7632"/>
                </a:lnTo>
                <a:lnTo>
                  <a:pt x="0" y="48768"/>
                </a:lnTo>
                <a:lnTo>
                  <a:pt x="5954268" y="48768"/>
                </a:lnTo>
                <a:lnTo>
                  <a:pt x="5954268" y="7620"/>
                </a:lnTo>
                <a:lnTo>
                  <a:pt x="5954268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" name="object 3"/>
          <p:cNvGrpSpPr/>
          <p:nvPr/>
        </p:nvGrpSpPr>
        <p:grpSpPr>
          <a:xfrm>
            <a:off x="2514600" y="1857934"/>
            <a:ext cx="5253878" cy="4390465"/>
            <a:chOff x="121914" y="1310633"/>
            <a:chExt cx="5954395" cy="4975860"/>
          </a:xfrm>
        </p:grpSpPr>
        <p:sp>
          <p:nvSpPr>
            <p:cNvPr id="4" name="object 4"/>
            <p:cNvSpPr/>
            <p:nvPr/>
          </p:nvSpPr>
          <p:spPr>
            <a:xfrm>
              <a:off x="121914" y="1314443"/>
              <a:ext cx="2583180" cy="22860"/>
            </a:xfrm>
            <a:custGeom>
              <a:avLst/>
              <a:gdLst/>
              <a:ahLst/>
              <a:cxnLst/>
              <a:rect l="l" t="t" r="r" b="b"/>
              <a:pathLst>
                <a:path w="2583180" h="22859">
                  <a:moveTo>
                    <a:pt x="0" y="0"/>
                  </a:moveTo>
                  <a:lnTo>
                    <a:pt x="2583179" y="0"/>
                  </a:lnTo>
                </a:path>
                <a:path w="2583180" h="22859">
                  <a:moveTo>
                    <a:pt x="0" y="7620"/>
                  </a:moveTo>
                  <a:lnTo>
                    <a:pt x="2583179" y="7620"/>
                  </a:lnTo>
                </a:path>
                <a:path w="2583180" h="22859">
                  <a:moveTo>
                    <a:pt x="0" y="15239"/>
                  </a:moveTo>
                  <a:lnTo>
                    <a:pt x="2583179" y="15239"/>
                  </a:lnTo>
                </a:path>
                <a:path w="2583180" h="22859">
                  <a:moveTo>
                    <a:pt x="0" y="22860"/>
                  </a:moveTo>
                  <a:lnTo>
                    <a:pt x="2583179" y="22860"/>
                  </a:lnTo>
                </a:path>
              </a:pathLst>
            </a:custGeom>
            <a:ln w="7620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14" y="1379213"/>
              <a:ext cx="5954273" cy="4907286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65638012-DC74-7277-9537-42FFFC68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206">
              <a:spcBef>
                <a:spcPts val="361"/>
              </a:spcBef>
            </a:pPr>
            <a:r>
              <a:rPr lang="en-US" spc="9" dirty="0"/>
              <a:t>Faster</a:t>
            </a:r>
            <a:r>
              <a:rPr lang="en-US" spc="-9" dirty="0"/>
              <a:t> </a:t>
            </a:r>
            <a:r>
              <a:rPr lang="en-US" spc="9" dirty="0"/>
              <a:t>R-CNN:</a:t>
            </a:r>
            <a:r>
              <a:rPr lang="en-US" spc="40" dirty="0"/>
              <a:t> </a:t>
            </a:r>
            <a:r>
              <a:rPr lang="en-US" spc="13" dirty="0"/>
              <a:t>RPN </a:t>
            </a:r>
            <a:r>
              <a:rPr lang="en-US" dirty="0"/>
              <a:t>Walkthrough</a:t>
            </a:r>
            <a:br>
              <a:rPr lang="en-US" dirty="0"/>
            </a:br>
            <a:r>
              <a:rPr lang="en-US" sz="3177" spc="-26" dirty="0">
                <a:solidFill>
                  <a:srgbClr val="000000"/>
                </a:solidFill>
                <a:latin typeface="Calibri"/>
                <a:cs typeface="Calibri"/>
              </a:rPr>
              <a:t>Repeat</a:t>
            </a:r>
            <a:r>
              <a:rPr lang="en-US" sz="3177" spc="-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3177" spc="-4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lang="en-US" sz="3177" spc="-13" dirty="0">
                <a:solidFill>
                  <a:srgbClr val="000000"/>
                </a:solidFill>
                <a:latin typeface="Calibri"/>
                <a:cs typeface="Calibri"/>
              </a:rPr>
              <a:t> process…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35FDD2-146D-54E6-9711-65A57292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897D-5C59-41C5-856A-E8FF12B28A3F}" type="datetime1">
              <a:rPr lang="en-US" smtClean="0"/>
              <a:t>4/12/2025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A1C7CF-4E76-5E60-DB94-68283D5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AB0F0D-EE6B-D58E-03B8-27ED399A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794" y="1873533"/>
            <a:ext cx="7491132" cy="1053924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Similar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8" dirty="0">
                <a:latin typeface="Calibri"/>
                <a:cs typeface="Calibri"/>
              </a:rPr>
              <a:t>Fast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R-CNN</a:t>
            </a:r>
            <a:endParaRPr sz="2030">
              <a:latin typeface="Calibri"/>
              <a:cs typeface="Calibri"/>
            </a:endParaRPr>
          </a:p>
          <a:p>
            <a:pPr marL="177623" marR="4483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spc="-4" dirty="0">
                <a:latin typeface="Calibri"/>
                <a:cs typeface="Calibri"/>
              </a:rPr>
              <a:t>Extract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fixed-sized</a:t>
            </a:r>
            <a:r>
              <a:rPr sz="2030" spc="-13" dirty="0">
                <a:latin typeface="Calibri"/>
                <a:cs typeface="Calibri"/>
              </a:rPr>
              <a:t> feature</a:t>
            </a:r>
            <a:r>
              <a:rPr sz="2030" spc="4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maps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for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each</a:t>
            </a:r>
            <a:r>
              <a:rPr sz="2030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region proposal</a:t>
            </a:r>
            <a:r>
              <a:rPr sz="2030" spc="9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using</a:t>
            </a:r>
            <a:r>
              <a:rPr sz="2030" spc="18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region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9" dirty="0">
                <a:latin typeface="Calibri"/>
                <a:cs typeface="Calibri"/>
              </a:rPr>
              <a:t> interest</a:t>
            </a:r>
            <a:r>
              <a:rPr sz="2030" dirty="0">
                <a:latin typeface="Calibri"/>
                <a:cs typeface="Calibri"/>
              </a:rPr>
              <a:t> pooling.</a:t>
            </a:r>
            <a:endParaRPr sz="203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44700" y="3749039"/>
            <a:ext cx="462803" cy="140074"/>
            <a:chOff x="3157727" y="4248911"/>
            <a:chExt cx="524510" cy="158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351" y="4261103"/>
              <a:ext cx="73151" cy="24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7727" y="4248911"/>
              <a:ext cx="280415" cy="548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61359" y="428853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6095" y="0"/>
                  </a:lnTo>
                </a:path>
                <a:path w="43179">
                  <a:moveTo>
                    <a:pt x="18287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7184" y="4279391"/>
              <a:ext cx="304800" cy="243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8415" y="4294631"/>
              <a:ext cx="243840" cy="6350"/>
            </a:xfrm>
            <a:custGeom>
              <a:avLst/>
              <a:gdLst/>
              <a:ahLst/>
              <a:cxnLst/>
              <a:rect l="l" t="t" r="r" b="b"/>
              <a:pathLst>
                <a:path w="243839" h="6350">
                  <a:moveTo>
                    <a:pt x="146303" y="0"/>
                  </a:moveTo>
                  <a:lnTo>
                    <a:pt x="158495" y="0"/>
                  </a:lnTo>
                </a:path>
                <a:path w="243839" h="6350">
                  <a:moveTo>
                    <a:pt x="0" y="6096"/>
                  </a:moveTo>
                  <a:lnTo>
                    <a:pt x="12191" y="6096"/>
                  </a:lnTo>
                </a:path>
                <a:path w="243839" h="6350">
                  <a:moveTo>
                    <a:pt x="231648" y="6096"/>
                  </a:moveTo>
                  <a:lnTo>
                    <a:pt x="243839" y="6096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7727" y="4303775"/>
              <a:ext cx="115823" cy="670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2319" y="4297679"/>
              <a:ext cx="359664" cy="1097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57727" y="4349495"/>
              <a:ext cx="494030" cy="12700"/>
            </a:xfrm>
            <a:custGeom>
              <a:avLst/>
              <a:gdLst/>
              <a:ahLst/>
              <a:cxnLst/>
              <a:rect l="l" t="t" r="r" b="b"/>
              <a:pathLst>
                <a:path w="494029" h="12700">
                  <a:moveTo>
                    <a:pt x="481583" y="0"/>
                  </a:moveTo>
                  <a:lnTo>
                    <a:pt x="493775" y="0"/>
                  </a:lnTo>
                </a:path>
                <a:path w="494029" h="12700">
                  <a:moveTo>
                    <a:pt x="0" y="12192"/>
                  </a:moveTo>
                  <a:lnTo>
                    <a:pt x="18288" y="12192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190968" y="3232673"/>
            <a:ext cx="7380194" cy="1517276"/>
            <a:chOff x="603497" y="3663696"/>
            <a:chExt cx="8364220" cy="171958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695" y="4498848"/>
              <a:ext cx="981455" cy="914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497" y="3663696"/>
              <a:ext cx="2255520" cy="1627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9087" y="4572000"/>
              <a:ext cx="310895" cy="487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0384" y="4578096"/>
              <a:ext cx="225552" cy="548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5824" y="4175760"/>
              <a:ext cx="4011168" cy="6888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19087" y="46116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1487" y="4565904"/>
              <a:ext cx="158495" cy="731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19087" y="461772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1" y="0"/>
                  </a:lnTo>
                </a:path>
                <a:path w="12700" h="12700">
                  <a:moveTo>
                    <a:pt x="0" y="6096"/>
                  </a:moveTo>
                  <a:lnTo>
                    <a:pt x="12191" y="6096"/>
                  </a:lnTo>
                </a:path>
                <a:path w="12700" h="12700">
                  <a:moveTo>
                    <a:pt x="0" y="12192"/>
                  </a:moveTo>
                  <a:lnTo>
                    <a:pt x="12191" y="12192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0384" y="4626864"/>
              <a:ext cx="115823" cy="426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7584" y="4614672"/>
              <a:ext cx="103631" cy="487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19087" y="4654296"/>
              <a:ext cx="201295" cy="6350"/>
            </a:xfrm>
            <a:custGeom>
              <a:avLst/>
              <a:gdLst/>
              <a:ahLst/>
              <a:cxnLst/>
              <a:rect l="l" t="t" r="r" b="b"/>
              <a:pathLst>
                <a:path w="201295" h="6350">
                  <a:moveTo>
                    <a:pt x="0" y="0"/>
                  </a:moveTo>
                  <a:lnTo>
                    <a:pt x="12191" y="0"/>
                  </a:lnTo>
                </a:path>
                <a:path w="201295" h="6350">
                  <a:moveTo>
                    <a:pt x="158495" y="0"/>
                  </a:moveTo>
                  <a:lnTo>
                    <a:pt x="170687" y="0"/>
                  </a:lnTo>
                </a:path>
                <a:path w="201295" h="6350">
                  <a:moveTo>
                    <a:pt x="0" y="6096"/>
                  </a:moveTo>
                  <a:lnTo>
                    <a:pt x="12191" y="6096"/>
                  </a:lnTo>
                </a:path>
                <a:path w="201295" h="6350">
                  <a:moveTo>
                    <a:pt x="188975" y="6096"/>
                  </a:moveTo>
                  <a:lnTo>
                    <a:pt x="201167" y="6096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9087" y="4620768"/>
              <a:ext cx="310895" cy="792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0384" y="4626864"/>
              <a:ext cx="225552" cy="731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20384" y="4666488"/>
              <a:ext cx="311150" cy="18415"/>
            </a:xfrm>
            <a:custGeom>
              <a:avLst/>
              <a:gdLst/>
              <a:ahLst/>
              <a:cxnLst/>
              <a:rect l="l" t="t" r="r" b="b"/>
              <a:pathLst>
                <a:path w="311150" h="18414">
                  <a:moveTo>
                    <a:pt x="54864" y="0"/>
                  </a:moveTo>
                  <a:lnTo>
                    <a:pt x="67055" y="0"/>
                  </a:lnTo>
                </a:path>
                <a:path w="311150" h="18414">
                  <a:moveTo>
                    <a:pt x="298704" y="0"/>
                  </a:moveTo>
                  <a:lnTo>
                    <a:pt x="310895" y="0"/>
                  </a:lnTo>
                </a:path>
                <a:path w="311150" h="18414">
                  <a:moveTo>
                    <a:pt x="298704" y="6095"/>
                  </a:moveTo>
                  <a:lnTo>
                    <a:pt x="310895" y="6095"/>
                  </a:lnTo>
                </a:path>
                <a:path w="311150" h="18414">
                  <a:moveTo>
                    <a:pt x="298704" y="12191"/>
                  </a:moveTo>
                  <a:lnTo>
                    <a:pt x="310895" y="12191"/>
                  </a:lnTo>
                </a:path>
                <a:path w="311150" h="18414">
                  <a:moveTo>
                    <a:pt x="0" y="18287"/>
                  </a:moveTo>
                  <a:lnTo>
                    <a:pt x="18288" y="18287"/>
                  </a:lnTo>
                </a:path>
                <a:path w="311150" h="18414">
                  <a:moveTo>
                    <a:pt x="67056" y="18287"/>
                  </a:moveTo>
                  <a:lnTo>
                    <a:pt x="85344" y="18287"/>
                  </a:lnTo>
                </a:path>
                <a:path w="311150" h="18414">
                  <a:moveTo>
                    <a:pt x="298704" y="18287"/>
                  </a:moveTo>
                  <a:lnTo>
                    <a:pt x="310895" y="18287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541007" y="4690872"/>
              <a:ext cx="18415" cy="6350"/>
            </a:xfrm>
            <a:custGeom>
              <a:avLst/>
              <a:gdLst/>
              <a:ahLst/>
              <a:cxnLst/>
              <a:rect l="l" t="t" r="r" b="b"/>
              <a:pathLst>
                <a:path w="18415" h="6350">
                  <a:moveTo>
                    <a:pt x="0" y="0"/>
                  </a:moveTo>
                  <a:lnTo>
                    <a:pt x="18288" y="0"/>
                  </a:lnTo>
                </a:path>
                <a:path w="18415" h="6350">
                  <a:moveTo>
                    <a:pt x="0" y="6096"/>
                  </a:moveTo>
                  <a:lnTo>
                    <a:pt x="18288" y="6096"/>
                  </a:lnTo>
                </a:path>
              </a:pathLst>
            </a:custGeom>
            <a:ln w="609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83551" y="4858512"/>
              <a:ext cx="30479" cy="182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89648" y="487984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18304" y="4864608"/>
              <a:ext cx="1085088" cy="1036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07407" y="4953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4407407" y="495909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51515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3775" y="4931664"/>
              <a:ext cx="146304" cy="11582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2751" y="4931664"/>
              <a:ext cx="73152" cy="1219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2751" y="5038344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0" y="0"/>
                  </a:moveTo>
                  <a:lnTo>
                    <a:pt x="73152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4431792" y="50444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81087" y="4858512"/>
              <a:ext cx="1786128" cy="4206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09872" y="5029200"/>
              <a:ext cx="42672" cy="243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431792" y="5050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9343" y="5065776"/>
              <a:ext cx="225552" cy="426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83936" y="5105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9343" y="5102352"/>
              <a:ext cx="121919" cy="4267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468111" y="5135880"/>
              <a:ext cx="134620" cy="6350"/>
            </a:xfrm>
            <a:custGeom>
              <a:avLst/>
              <a:gdLst/>
              <a:ahLst/>
              <a:cxnLst/>
              <a:rect l="l" t="t" r="r" b="b"/>
              <a:pathLst>
                <a:path w="134620" h="6350">
                  <a:moveTo>
                    <a:pt x="121919" y="0"/>
                  </a:moveTo>
                  <a:lnTo>
                    <a:pt x="134111" y="0"/>
                  </a:lnTo>
                </a:path>
                <a:path w="134620" h="6350">
                  <a:moveTo>
                    <a:pt x="0" y="6096"/>
                  </a:moveTo>
                  <a:lnTo>
                    <a:pt x="12191" y="6096"/>
                  </a:lnTo>
                </a:path>
                <a:path w="134620" h="6350">
                  <a:moveTo>
                    <a:pt x="121919" y="6096"/>
                  </a:moveTo>
                  <a:lnTo>
                    <a:pt x="134111" y="6096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19343" y="5102352"/>
              <a:ext cx="225552" cy="731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9" y="5169408"/>
              <a:ext cx="158496" cy="1219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083296" y="5276088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6447" y="52821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6B6B6B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38032" y="5273040"/>
              <a:ext cx="329184" cy="304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50480" y="5279136"/>
              <a:ext cx="54863" cy="243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33359" y="5279136"/>
              <a:ext cx="152399" cy="304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99247" y="5300472"/>
              <a:ext cx="280670" cy="6350"/>
            </a:xfrm>
            <a:custGeom>
              <a:avLst/>
              <a:gdLst/>
              <a:ahLst/>
              <a:cxnLst/>
              <a:rect l="l" t="t" r="r" b="b"/>
              <a:pathLst>
                <a:path w="280670" h="6350">
                  <a:moveTo>
                    <a:pt x="0" y="0"/>
                  </a:moveTo>
                  <a:lnTo>
                    <a:pt x="12191" y="0"/>
                  </a:lnTo>
                </a:path>
                <a:path w="280670" h="6350">
                  <a:moveTo>
                    <a:pt x="274320" y="6096"/>
                  </a:moveTo>
                  <a:lnTo>
                    <a:pt x="280415" y="6096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19999" y="5279136"/>
              <a:ext cx="487680" cy="914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50351" y="5273040"/>
              <a:ext cx="79247" cy="10972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19999" y="5349240"/>
              <a:ext cx="207645" cy="24765"/>
            </a:xfrm>
            <a:custGeom>
              <a:avLst/>
              <a:gdLst/>
              <a:ahLst/>
              <a:cxnLst/>
              <a:rect l="l" t="t" r="r" b="b"/>
              <a:pathLst>
                <a:path w="207645" h="24764">
                  <a:moveTo>
                    <a:pt x="188975" y="0"/>
                  </a:moveTo>
                  <a:lnTo>
                    <a:pt x="207264" y="0"/>
                  </a:lnTo>
                </a:path>
                <a:path w="207645" h="24764">
                  <a:moveTo>
                    <a:pt x="0" y="24383"/>
                  </a:moveTo>
                  <a:lnTo>
                    <a:pt x="12191" y="24383"/>
                  </a:lnTo>
                </a:path>
                <a:path w="207645" h="24764">
                  <a:moveTo>
                    <a:pt x="128015" y="24383"/>
                  </a:moveTo>
                  <a:lnTo>
                    <a:pt x="146304" y="24383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89392" y="5364480"/>
              <a:ext cx="18288" cy="1219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796783" y="53736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93151" y="5370576"/>
              <a:ext cx="18288" cy="1219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69935" y="5370576"/>
              <a:ext cx="18288" cy="1219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19999" y="53797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30896" y="5364480"/>
              <a:ext cx="97535" cy="182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760208" y="53797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0909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7796783" y="53797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91919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7936992" y="53797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8D8D8D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8095487" y="53797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2906352" y="4792531"/>
            <a:ext cx="581025" cy="145676"/>
            <a:chOff x="1414265" y="5431535"/>
            <a:chExt cx="658495" cy="165100"/>
          </a:xfrm>
        </p:grpSpPr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14265" y="5437631"/>
              <a:ext cx="603510" cy="4876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926336" y="548335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848484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9824" y="5486399"/>
              <a:ext cx="158496" cy="2438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743456" y="5501639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5" h="6350">
                  <a:moveTo>
                    <a:pt x="103631" y="0"/>
                  </a:moveTo>
                  <a:lnTo>
                    <a:pt x="115823" y="0"/>
                  </a:lnTo>
                </a:path>
                <a:path w="116205" h="6350">
                  <a:moveTo>
                    <a:pt x="0" y="6095"/>
                  </a:moveTo>
                  <a:lnTo>
                    <a:pt x="12191" y="6095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0361" y="5486399"/>
              <a:ext cx="109728" cy="731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743456" y="5513831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191" y="0"/>
                  </a:lnTo>
                </a:path>
                <a:path w="12700" h="6350">
                  <a:moveTo>
                    <a:pt x="0" y="6096"/>
                  </a:moveTo>
                  <a:lnTo>
                    <a:pt x="12191" y="6096"/>
                  </a:lnTo>
                </a:path>
              </a:pathLst>
            </a:custGeom>
            <a:ln w="609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78863" y="5431535"/>
              <a:ext cx="493775" cy="12801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17776" y="5553455"/>
              <a:ext cx="54863" cy="609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76400" y="5559551"/>
              <a:ext cx="12191" cy="36575"/>
            </a:xfrm>
            <a:prstGeom prst="rect">
              <a:avLst/>
            </a:prstGeom>
          </p:spPr>
        </p:pic>
      </p:grpSp>
      <p:sp>
        <p:nvSpPr>
          <p:cNvPr id="84" name="Content Placeholder 83">
            <a:extLst>
              <a:ext uri="{FF2B5EF4-FFF2-40B4-BE49-F238E27FC236}">
                <a16:creationId xmlns:a16="http://schemas.microsoft.com/office/drawing/2014/main" id="{7D18026D-1788-C36B-1EA0-BDB8A278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119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Interest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Pooling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75" name="Date Placeholder 74">
            <a:extLst>
              <a:ext uri="{FF2B5EF4-FFF2-40B4-BE49-F238E27FC236}">
                <a16:creationId xmlns:a16="http://schemas.microsoft.com/office/drawing/2014/main" id="{FDD50492-86F7-7255-2658-F22A9009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FC8F-C338-43AE-8EBC-FE5CF9B79CD2}" type="datetime1">
              <a:rPr lang="en-US" smtClean="0"/>
              <a:t>4/12/2025</a:t>
            </a:fld>
            <a:endParaRPr lang="en-US"/>
          </a:p>
        </p:txBody>
      </p:sp>
      <p:sp>
        <p:nvSpPr>
          <p:cNvPr id="76" name="Footer Placeholder 75">
            <a:extLst>
              <a:ext uri="{FF2B5EF4-FFF2-40B4-BE49-F238E27FC236}">
                <a16:creationId xmlns:a16="http://schemas.microsoft.com/office/drawing/2014/main" id="{2F9F2270-1FC5-4D84-7442-1804B3A1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D963EB39-C90E-9B98-74F7-4B036FC5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553" y="2178249"/>
            <a:ext cx="5387125" cy="304585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B9E2D5-D556-AE69-2010-7805B3B1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119"/>
              </a:spcBef>
            </a:pP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Region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177" spc="-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Interest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22" dirty="0">
                <a:solidFill>
                  <a:srgbClr val="000000"/>
                </a:solidFill>
                <a:latin typeface="Calibri"/>
                <a:cs typeface="Calibri"/>
              </a:rPr>
              <a:t>Pooling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FAF6-7719-8D49-B793-C6CC876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7725-1D70-4D25-80FB-F0A6C569EDCE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6F0AE-5D45-84CC-6FF3-30571E1C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B1F44-CADE-3D63-84EE-5A3CBD7E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779412"/>
            <a:ext cx="9774661" cy="397584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dirty="0"/>
              <a:t>R-CNN</a:t>
            </a:r>
            <a:r>
              <a:rPr spc="79" dirty="0"/>
              <a:t> </a:t>
            </a:r>
            <a:r>
              <a:rPr dirty="0"/>
              <a:t>vs.</a:t>
            </a:r>
            <a:r>
              <a:rPr spc="35" dirty="0"/>
              <a:t> </a:t>
            </a:r>
            <a:r>
              <a:rPr dirty="0"/>
              <a:t>Fast</a:t>
            </a:r>
            <a:r>
              <a:rPr spc="44" dirty="0"/>
              <a:t> </a:t>
            </a:r>
            <a:r>
              <a:rPr dirty="0"/>
              <a:t>R-</a:t>
            </a:r>
            <a:r>
              <a:rPr spc="-22" dirty="0"/>
              <a:t>CNN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A1A48-72ED-209B-FCA8-916F660B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72FA0-1EA1-4223-B15F-26660917E2C4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4E0D0-C232-7E60-AFF2-E38C7570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D9E96-EF71-3ED1-5559-515FEA5F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609600" y="1600201"/>
            <a:ext cx="10972800" cy="3291436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4483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pc="4" dirty="0"/>
              <a:t>In</a:t>
            </a:r>
            <a:r>
              <a:rPr spc="-9" dirty="0"/>
              <a:t> </a:t>
            </a:r>
            <a:r>
              <a:rPr dirty="0"/>
              <a:t>the original</a:t>
            </a:r>
            <a:r>
              <a:rPr spc="-4" dirty="0"/>
              <a:t> </a:t>
            </a:r>
            <a:r>
              <a:rPr spc="-13" dirty="0"/>
              <a:t>Faster </a:t>
            </a:r>
            <a:r>
              <a:rPr spc="4" dirty="0"/>
              <a:t>R-CNN </a:t>
            </a:r>
            <a:r>
              <a:rPr spc="-31" dirty="0"/>
              <a:t>paper,</a:t>
            </a:r>
            <a:r>
              <a:rPr spc="9" dirty="0"/>
              <a:t> </a:t>
            </a:r>
            <a:r>
              <a:rPr dirty="0"/>
              <a:t>the </a:t>
            </a:r>
            <a:r>
              <a:rPr spc="4" dirty="0"/>
              <a:t>R-CNN </a:t>
            </a:r>
            <a:r>
              <a:rPr spc="-13" dirty="0"/>
              <a:t>takes</a:t>
            </a:r>
            <a:r>
              <a:rPr spc="-18" dirty="0"/>
              <a:t> </a:t>
            </a:r>
            <a:r>
              <a:rPr dirty="0"/>
              <a:t>the </a:t>
            </a:r>
            <a:r>
              <a:rPr spc="-13" dirty="0"/>
              <a:t>feature</a:t>
            </a:r>
            <a:r>
              <a:rPr spc="-4" dirty="0"/>
              <a:t> </a:t>
            </a:r>
            <a:r>
              <a:rPr dirty="0"/>
              <a:t>map</a:t>
            </a:r>
            <a:r>
              <a:rPr spc="4" dirty="0"/>
              <a:t> </a:t>
            </a:r>
            <a:r>
              <a:rPr spc="-13" dirty="0"/>
              <a:t>for</a:t>
            </a:r>
            <a:r>
              <a:rPr spc="-4" dirty="0"/>
              <a:t> </a:t>
            </a:r>
            <a:r>
              <a:rPr spc="4" dirty="0"/>
              <a:t>each </a:t>
            </a:r>
            <a:r>
              <a:rPr spc="-446" dirty="0"/>
              <a:t> </a:t>
            </a:r>
            <a:r>
              <a:rPr spc="-4" dirty="0"/>
              <a:t>proposal,</a:t>
            </a:r>
            <a:r>
              <a:rPr spc="4" dirty="0"/>
              <a:t> </a:t>
            </a:r>
            <a:r>
              <a:rPr spc="-9" dirty="0">
                <a:solidFill>
                  <a:srgbClr val="00B0F0"/>
                </a:solidFill>
              </a:rPr>
              <a:t>flattens </a:t>
            </a:r>
            <a:r>
              <a:rPr dirty="0">
                <a:solidFill>
                  <a:srgbClr val="00B0F0"/>
                </a:solidFill>
              </a:rPr>
              <a:t>it and</a:t>
            </a:r>
            <a:r>
              <a:rPr spc="4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uses</a:t>
            </a:r>
            <a:r>
              <a:rPr spc="9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two fully-connected</a:t>
            </a:r>
            <a:r>
              <a:rPr spc="-9" dirty="0">
                <a:solidFill>
                  <a:srgbClr val="00B0F0"/>
                </a:solidFill>
              </a:rPr>
              <a:t> </a:t>
            </a:r>
            <a:r>
              <a:rPr spc="-18" dirty="0">
                <a:solidFill>
                  <a:srgbClr val="00B0F0"/>
                </a:solidFill>
              </a:rPr>
              <a:t>layers</a:t>
            </a:r>
            <a:r>
              <a:rPr spc="-9" dirty="0">
                <a:solidFill>
                  <a:srgbClr val="00B0F0"/>
                </a:solidFill>
              </a:rPr>
              <a:t> </a:t>
            </a:r>
            <a:r>
              <a:rPr spc="4" dirty="0">
                <a:solidFill>
                  <a:srgbClr val="00B0F0"/>
                </a:solidFill>
              </a:rPr>
              <a:t>of</a:t>
            </a:r>
            <a:r>
              <a:rPr spc="-4" dirty="0">
                <a:solidFill>
                  <a:srgbClr val="00B0F0"/>
                </a:solidFill>
              </a:rPr>
              <a:t> </a:t>
            </a:r>
            <a:r>
              <a:rPr spc="-13" dirty="0">
                <a:solidFill>
                  <a:srgbClr val="00B0F0"/>
                </a:solidFill>
              </a:rPr>
              <a:t>size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spc="4" dirty="0">
                <a:solidFill>
                  <a:srgbClr val="00B0F0"/>
                </a:solidFill>
              </a:rPr>
              <a:t>4096</a:t>
            </a:r>
            <a:r>
              <a:rPr spc="-4" dirty="0">
                <a:solidFill>
                  <a:srgbClr val="00B0F0"/>
                </a:solidFill>
              </a:rPr>
              <a:t> </a:t>
            </a:r>
            <a:r>
              <a:rPr spc="4" dirty="0">
                <a:solidFill>
                  <a:srgbClr val="00B0F0"/>
                </a:solidFill>
              </a:rPr>
              <a:t>with </a:t>
            </a:r>
            <a:r>
              <a:rPr spc="9" dirty="0">
                <a:solidFill>
                  <a:srgbClr val="00B0F0"/>
                </a:solidFill>
              </a:rPr>
              <a:t> </a:t>
            </a:r>
            <a:r>
              <a:rPr spc="-13" dirty="0">
                <a:solidFill>
                  <a:srgbClr val="00B0F0"/>
                </a:solidFill>
              </a:rPr>
              <a:t>ReLU</a:t>
            </a:r>
            <a:r>
              <a:rPr spc="-18" dirty="0">
                <a:solidFill>
                  <a:srgbClr val="00B0F0"/>
                </a:solidFill>
              </a:rPr>
              <a:t> </a:t>
            </a:r>
            <a:r>
              <a:rPr spc="-4" dirty="0">
                <a:solidFill>
                  <a:srgbClr val="00B0F0"/>
                </a:solidFill>
              </a:rPr>
              <a:t>activation</a:t>
            </a:r>
            <a:r>
              <a:rPr spc="-4" dirty="0"/>
              <a:t>.</a:t>
            </a:r>
          </a:p>
          <a:p>
            <a:pPr marL="177623" marR="384943" indent="-166977"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dirty="0"/>
              <a:t>Then,</a:t>
            </a:r>
            <a:r>
              <a:rPr spc="4" dirty="0"/>
              <a:t> </a:t>
            </a:r>
            <a:r>
              <a:rPr dirty="0"/>
              <a:t>it</a:t>
            </a:r>
            <a:r>
              <a:rPr spc="4" dirty="0"/>
              <a:t> </a:t>
            </a:r>
            <a:r>
              <a:rPr dirty="0"/>
              <a:t>uses</a:t>
            </a:r>
            <a:r>
              <a:rPr spc="13" dirty="0"/>
              <a:t> </a:t>
            </a:r>
            <a:r>
              <a:rPr dirty="0"/>
              <a:t>two</a:t>
            </a:r>
            <a:r>
              <a:rPr spc="-9" dirty="0"/>
              <a:t> </a:t>
            </a:r>
            <a:r>
              <a:rPr spc="-13" dirty="0"/>
              <a:t>different</a:t>
            </a:r>
            <a:r>
              <a:rPr spc="4" dirty="0"/>
              <a:t> </a:t>
            </a:r>
            <a:r>
              <a:rPr dirty="0"/>
              <a:t>fully-connected</a:t>
            </a:r>
            <a:r>
              <a:rPr spc="-18" dirty="0"/>
              <a:t> layers</a:t>
            </a:r>
            <a:r>
              <a:rPr dirty="0"/>
              <a:t> </a:t>
            </a:r>
            <a:r>
              <a:rPr spc="-13" dirty="0"/>
              <a:t>for</a:t>
            </a:r>
            <a:r>
              <a:rPr spc="-9" dirty="0"/>
              <a:t> </a:t>
            </a:r>
            <a:r>
              <a:rPr spc="4" dirty="0"/>
              <a:t>each</a:t>
            </a:r>
            <a:r>
              <a:rPr spc="-4" dirty="0"/>
              <a:t> </a:t>
            </a:r>
            <a:r>
              <a:rPr spc="4" dirty="0"/>
              <a:t>of</a:t>
            </a:r>
            <a:r>
              <a:rPr dirty="0"/>
              <a:t> the </a:t>
            </a:r>
            <a:r>
              <a:rPr spc="-13" dirty="0"/>
              <a:t>different </a:t>
            </a:r>
            <a:r>
              <a:rPr spc="-446" dirty="0"/>
              <a:t> </a:t>
            </a:r>
            <a:r>
              <a:rPr dirty="0"/>
              <a:t>objects:</a:t>
            </a:r>
          </a:p>
          <a:p>
            <a:pPr marL="509895" marR="6724" lvl="1" indent="-165856">
              <a:spcBef>
                <a:spcPts val="383"/>
              </a:spcBef>
              <a:buFont typeface="Arial MT"/>
              <a:buChar char="•"/>
              <a:tabLst>
                <a:tab pos="510455" algn="l"/>
              </a:tabLst>
            </a:pPr>
            <a:r>
              <a:rPr sz="2000" spc="13" dirty="0">
                <a:latin typeface="Calibri"/>
                <a:cs typeface="Calibri"/>
              </a:rPr>
              <a:t>A </a:t>
            </a:r>
            <a:r>
              <a:rPr sz="2000" spc="4" dirty="0">
                <a:latin typeface="Calibri"/>
                <a:cs typeface="Calibri"/>
              </a:rPr>
              <a:t>fully-connected </a:t>
            </a:r>
            <a:r>
              <a:rPr sz="2000" spc="-4" dirty="0">
                <a:latin typeface="Calibri"/>
                <a:cs typeface="Calibri"/>
              </a:rPr>
              <a:t>layer </a:t>
            </a:r>
            <a:r>
              <a:rPr sz="2000" spc="9" dirty="0">
                <a:latin typeface="Calibri"/>
                <a:cs typeface="Calibri"/>
              </a:rPr>
              <a:t>with </a:t>
            </a:r>
            <a:r>
              <a:rPr sz="2000" i="1" spc="9" dirty="0">
                <a:solidFill>
                  <a:srgbClr val="C00000"/>
                </a:solidFill>
                <a:latin typeface="Calibri"/>
                <a:cs typeface="Calibri"/>
              </a:rPr>
              <a:t>N+1 </a:t>
            </a:r>
            <a:r>
              <a:rPr sz="2000" spc="9" dirty="0">
                <a:latin typeface="Calibri"/>
                <a:cs typeface="Calibri"/>
              </a:rPr>
              <a:t>units where </a:t>
            </a:r>
            <a:r>
              <a:rPr sz="2000" i="1" spc="13" dirty="0">
                <a:solidFill>
                  <a:srgbClr val="C00000"/>
                </a:solidFill>
                <a:latin typeface="Calibri"/>
                <a:cs typeface="Calibri"/>
              </a:rPr>
              <a:t>N </a:t>
            </a:r>
            <a:r>
              <a:rPr sz="2000" spc="4" dirty="0">
                <a:latin typeface="Calibri"/>
                <a:cs typeface="Calibri"/>
              </a:rPr>
              <a:t>is </a:t>
            </a:r>
            <a:r>
              <a:rPr sz="2000" spc="9" dirty="0">
                <a:latin typeface="Calibri"/>
                <a:cs typeface="Calibri"/>
              </a:rPr>
              <a:t>the </a:t>
            </a:r>
            <a:r>
              <a:rPr sz="2000" spc="-4" dirty="0">
                <a:latin typeface="Calibri"/>
                <a:cs typeface="Calibri"/>
              </a:rPr>
              <a:t>total </a:t>
            </a:r>
            <a:r>
              <a:rPr sz="2000" spc="13" dirty="0">
                <a:latin typeface="Calibri"/>
                <a:cs typeface="Calibri"/>
              </a:rPr>
              <a:t>number </a:t>
            </a:r>
            <a:r>
              <a:rPr sz="2000" spc="9" dirty="0">
                <a:latin typeface="Calibri"/>
                <a:cs typeface="Calibri"/>
              </a:rPr>
              <a:t>of classes and </a:t>
            </a:r>
            <a:r>
              <a:rPr sz="2000" spc="4" dirty="0">
                <a:latin typeface="Calibri"/>
                <a:cs typeface="Calibri"/>
              </a:rPr>
              <a:t>that </a:t>
            </a:r>
            <a:r>
              <a:rPr sz="2000" spc="-379" dirty="0">
                <a:latin typeface="Calibri"/>
                <a:cs typeface="Calibri"/>
              </a:rPr>
              <a:t> </a:t>
            </a:r>
            <a:r>
              <a:rPr sz="2000" spc="-4" dirty="0">
                <a:latin typeface="Calibri"/>
                <a:cs typeface="Calibri"/>
              </a:rPr>
              <a:t>extra</a:t>
            </a:r>
            <a:r>
              <a:rPr sz="2000" spc="4" dirty="0">
                <a:latin typeface="Calibri"/>
                <a:cs typeface="Calibri"/>
              </a:rPr>
              <a:t> </a:t>
            </a:r>
            <a:r>
              <a:rPr sz="2000" spc="9" dirty="0">
                <a:latin typeface="Calibri"/>
                <a:cs typeface="Calibri"/>
              </a:rPr>
              <a:t>one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4" dirty="0">
                <a:latin typeface="Calibri"/>
                <a:cs typeface="Calibri"/>
              </a:rPr>
              <a:t>is</a:t>
            </a:r>
            <a:r>
              <a:rPr sz="2000" spc="-4" dirty="0">
                <a:latin typeface="Calibri"/>
                <a:cs typeface="Calibri"/>
              </a:rPr>
              <a:t> for</a:t>
            </a:r>
            <a:r>
              <a:rPr sz="2000" spc="4" dirty="0">
                <a:latin typeface="Calibri"/>
                <a:cs typeface="Calibri"/>
              </a:rPr>
              <a:t> </a:t>
            </a:r>
            <a:r>
              <a:rPr sz="2000" spc="9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9" dirty="0">
                <a:latin typeface="Calibri"/>
                <a:cs typeface="Calibri"/>
              </a:rPr>
              <a:t>background</a:t>
            </a:r>
            <a:r>
              <a:rPr sz="2000" spc="-18" dirty="0">
                <a:latin typeface="Calibri"/>
                <a:cs typeface="Calibri"/>
              </a:rPr>
              <a:t> </a:t>
            </a:r>
            <a:r>
              <a:rPr sz="2000" spc="9" dirty="0">
                <a:latin typeface="Calibri"/>
                <a:cs typeface="Calibri"/>
              </a:rPr>
              <a:t>class</a:t>
            </a:r>
            <a:endParaRPr sz="2000" dirty="0">
              <a:latin typeface="Calibri"/>
              <a:cs typeface="Calibri"/>
            </a:endParaRPr>
          </a:p>
          <a:p>
            <a:pPr marL="509895" lvl="1" indent="-165856">
              <a:spcBef>
                <a:spcPts val="154"/>
              </a:spcBef>
              <a:buFont typeface="Arial MT"/>
              <a:buChar char="•"/>
              <a:tabLst>
                <a:tab pos="510455" algn="l"/>
              </a:tabLst>
            </a:pPr>
            <a:r>
              <a:rPr sz="2000" spc="13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4" dirty="0">
                <a:latin typeface="Calibri"/>
                <a:cs typeface="Calibri"/>
              </a:rPr>
              <a:t>fully-connected</a:t>
            </a:r>
            <a:r>
              <a:rPr sz="2000" spc="-4" dirty="0">
                <a:latin typeface="Calibri"/>
                <a:cs typeface="Calibri"/>
              </a:rPr>
              <a:t> layer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spc="-4" dirty="0">
                <a:latin typeface="Calibri"/>
                <a:cs typeface="Calibri"/>
              </a:rPr>
              <a:t>to</a:t>
            </a:r>
            <a:r>
              <a:rPr sz="2000" spc="4" dirty="0">
                <a:latin typeface="Calibri"/>
                <a:cs typeface="Calibri"/>
              </a:rPr>
              <a:t> predict</a:t>
            </a:r>
            <a:r>
              <a:rPr sz="2000" spc="-9" dirty="0">
                <a:latin typeface="Calibri"/>
                <a:cs typeface="Calibri"/>
              </a:rPr>
              <a:t> </a:t>
            </a:r>
            <a:r>
              <a:rPr sz="2000" spc="9" dirty="0">
                <a:latin typeface="Calibri"/>
                <a:cs typeface="Calibri"/>
              </a:rPr>
              <a:t>the bounding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4" dirty="0">
                <a:latin typeface="Calibri"/>
                <a:cs typeface="Calibri"/>
              </a:rPr>
              <a:t>boxes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278" rIns="0" bIns="0" rtlCol="0" anchor="ctr">
            <a:spAutoFit/>
          </a:bodyPr>
          <a:lstStyle/>
          <a:p>
            <a:pPr marL="11206">
              <a:spcBef>
                <a:spcPts val="569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</a:t>
            </a:r>
          </a:p>
          <a:p>
            <a:pPr marL="11206">
              <a:spcBef>
                <a:spcPts val="565"/>
              </a:spcBef>
            </a:pP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Classifier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13" dirty="0">
                <a:solidFill>
                  <a:srgbClr val="000000"/>
                </a:solidFill>
                <a:latin typeface="Calibri"/>
                <a:cs typeface="Calibri"/>
              </a:rPr>
              <a:t>+</a:t>
            </a:r>
            <a:r>
              <a:rPr sz="3177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000000"/>
                </a:solidFill>
                <a:latin typeface="Calibri"/>
                <a:cs typeface="Calibri"/>
              </a:rPr>
              <a:t>Regressor</a:t>
            </a:r>
            <a:r>
              <a:rPr sz="3177" spc="-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177" spc="-4" dirty="0">
                <a:solidFill>
                  <a:srgbClr val="000000"/>
                </a:solidFill>
                <a:latin typeface="Calibri"/>
                <a:cs typeface="Calibri"/>
              </a:rPr>
              <a:t>(R-CNN)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10126-E72A-90EA-5A90-69720BE9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75AE-0CDE-4D2F-8C25-D117628648F7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1FE0D-7A73-E05B-870E-0702B815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20706-3BD8-5426-6A6B-12F779D5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18D3DEA-87ED-FA98-D1CA-9E8B24C6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693"/>
            <a:ext cx="10972800" cy="838200"/>
          </a:xfrm>
        </p:spPr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1DC9E9-7754-B4CE-FD7E-33A163A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9334-47BC-448E-AE5B-F647F57C74BD}" type="datetime1">
              <a:rPr lang="en-US" smtClean="0"/>
              <a:t>4/12/2025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DF9879-BE79-864B-D7B1-DC76BDDE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2F546B-5F26-9F60-5BE9-D204F41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D3D05-743B-8828-B4CB-0FE727F1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355"/>
          <a:stretch/>
        </p:blipFill>
        <p:spPr>
          <a:xfrm>
            <a:off x="499690" y="1524000"/>
            <a:ext cx="10429214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189" y="1465729"/>
            <a:ext cx="8439373" cy="403411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4C1D84-1370-1897-9F7B-A1FE1402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49" dirty="0"/>
              <a:t> </a:t>
            </a:r>
            <a:r>
              <a:rPr spc="9" dirty="0"/>
              <a:t>R-CNN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76D17-1E37-D380-F965-94C382EE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71B5A-FE69-4595-9697-FC62CE0A40C1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8CEFB-D0A6-C5BC-30E1-D13E6E9D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BBD1E-7BEB-1856-F155-B082B4F9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506966"/>
            <a:ext cx="10744200" cy="4561014"/>
          </a:xfrm>
          <a:prstGeom prst="rect">
            <a:avLst/>
          </a:prstGeom>
        </p:spPr>
        <p:txBody>
          <a:bodyPr vert="horz" wrap="square" lIns="0" tIns="46504" rIns="0" bIns="0" rtlCol="0">
            <a:spAutoFit/>
          </a:bodyPr>
          <a:lstStyle/>
          <a:p>
            <a:pPr marL="177623" marR="106462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sz="3200" spc="-31" dirty="0">
                <a:latin typeface="Calibri"/>
                <a:cs typeface="Calibri"/>
              </a:rPr>
              <a:t>Targets</a:t>
            </a:r>
            <a:r>
              <a:rPr sz="3200" spc="-13" dirty="0">
                <a:latin typeface="Calibri"/>
                <a:cs typeface="Calibri"/>
              </a:rPr>
              <a:t> for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spc="4" dirty="0">
                <a:latin typeface="Calibri"/>
                <a:cs typeface="Calibri"/>
              </a:rPr>
              <a:t>R-CNN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spc="-9" dirty="0">
                <a:latin typeface="Calibri"/>
                <a:cs typeface="Calibri"/>
              </a:rPr>
              <a:t>are</a:t>
            </a:r>
            <a:r>
              <a:rPr sz="3200" spc="9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calculated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almost</a:t>
            </a:r>
            <a:r>
              <a:rPr sz="3200" spc="-9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same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8" dirty="0">
                <a:latin typeface="Calibri"/>
                <a:cs typeface="Calibri"/>
              </a:rPr>
              <a:t>way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4" dirty="0">
                <a:latin typeface="Calibri"/>
                <a:cs typeface="Calibri"/>
              </a:rPr>
              <a:t>RPN </a:t>
            </a:r>
            <a:r>
              <a:rPr sz="3200" spc="-446" dirty="0">
                <a:latin typeface="Calibri"/>
                <a:cs typeface="Calibri"/>
              </a:rPr>
              <a:t> </a:t>
            </a:r>
            <a:r>
              <a:rPr sz="3200" spc="-9" dirty="0">
                <a:latin typeface="Calibri"/>
                <a:cs typeface="Calibri"/>
              </a:rPr>
              <a:t>targets,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F0"/>
                </a:solidFill>
                <a:latin typeface="Calibri"/>
                <a:cs typeface="Calibri"/>
              </a:rPr>
              <a:t>but</a:t>
            </a:r>
            <a:r>
              <a:rPr sz="32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spc="-4" dirty="0">
                <a:solidFill>
                  <a:srgbClr val="00B0F0"/>
                </a:solidFill>
                <a:latin typeface="Calibri"/>
                <a:cs typeface="Calibri"/>
              </a:rPr>
              <a:t>taking</a:t>
            </a:r>
            <a:r>
              <a:rPr sz="3200" spc="-13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spc="-9" dirty="0">
                <a:solidFill>
                  <a:srgbClr val="00B0F0"/>
                </a:solidFill>
                <a:latin typeface="Calibri"/>
                <a:cs typeface="Calibri"/>
              </a:rPr>
              <a:t>into</a:t>
            </a:r>
            <a:r>
              <a:rPr sz="32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spc="-4" dirty="0">
                <a:solidFill>
                  <a:srgbClr val="00B0F0"/>
                </a:solidFill>
                <a:latin typeface="Calibri"/>
                <a:cs typeface="Calibri"/>
              </a:rPr>
              <a:t>account</a:t>
            </a:r>
            <a:r>
              <a:rPr sz="3200" dirty="0">
                <a:solidFill>
                  <a:srgbClr val="00B0F0"/>
                </a:solidFill>
                <a:latin typeface="Calibri"/>
                <a:cs typeface="Calibri"/>
              </a:rPr>
              <a:t> the</a:t>
            </a:r>
            <a:r>
              <a:rPr sz="32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spc="-13" dirty="0">
                <a:solidFill>
                  <a:srgbClr val="00B0F0"/>
                </a:solidFill>
                <a:latin typeface="Calibri"/>
                <a:cs typeface="Calibri"/>
              </a:rPr>
              <a:t>different</a:t>
            </a:r>
            <a:r>
              <a:rPr sz="3200" dirty="0">
                <a:solidFill>
                  <a:srgbClr val="00B0F0"/>
                </a:solidFill>
                <a:latin typeface="Calibri"/>
                <a:cs typeface="Calibri"/>
              </a:rPr>
              <a:t> possible</a:t>
            </a:r>
            <a:r>
              <a:rPr sz="32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F0"/>
                </a:solidFill>
                <a:latin typeface="Calibri"/>
                <a:cs typeface="Calibri"/>
              </a:rPr>
              <a:t>classes</a:t>
            </a:r>
            <a:r>
              <a:rPr sz="3200" dirty="0">
                <a:latin typeface="Calibri"/>
                <a:cs typeface="Calibri"/>
              </a:rPr>
              <a:t>.</a:t>
            </a:r>
          </a:p>
          <a:p>
            <a:pPr marL="177623" marR="4483" indent="-166977"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3200" spc="-26" dirty="0">
                <a:latin typeface="Calibri"/>
                <a:cs typeface="Calibri"/>
              </a:rPr>
              <a:t>We</a:t>
            </a:r>
            <a:r>
              <a:rPr sz="3200" spc="-18" dirty="0">
                <a:latin typeface="Calibri"/>
                <a:cs typeface="Calibri"/>
              </a:rPr>
              <a:t> take</a:t>
            </a:r>
            <a:r>
              <a:rPr sz="3200" spc="-1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4" dirty="0">
                <a:solidFill>
                  <a:srgbClr val="FF0000"/>
                </a:solidFill>
                <a:latin typeface="Calibri"/>
                <a:cs typeface="Calibri"/>
              </a:rPr>
              <a:t>proposals</a:t>
            </a:r>
            <a:r>
              <a:rPr sz="320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2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200" spc="-4" dirty="0">
                <a:solidFill>
                  <a:srgbClr val="FF0000"/>
                </a:solidFill>
                <a:latin typeface="Calibri"/>
                <a:cs typeface="Calibri"/>
              </a:rPr>
              <a:t>ground-truth</a:t>
            </a:r>
            <a:r>
              <a:rPr sz="320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3" dirty="0">
                <a:solidFill>
                  <a:srgbClr val="FF0000"/>
                </a:solidFill>
                <a:latin typeface="Calibri"/>
                <a:cs typeface="Calibri"/>
              </a:rPr>
              <a:t>boxes,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and</a:t>
            </a:r>
            <a:r>
              <a:rPr sz="32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" dirty="0">
                <a:solidFill>
                  <a:srgbClr val="FF0000"/>
                </a:solidFill>
                <a:latin typeface="Calibri"/>
                <a:cs typeface="Calibri"/>
              </a:rPr>
              <a:t>calculate</a:t>
            </a:r>
            <a:r>
              <a:rPr sz="3200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3200" spc="-44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4" dirty="0">
                <a:solidFill>
                  <a:srgbClr val="FF0000"/>
                </a:solidFill>
                <a:latin typeface="Calibri"/>
                <a:cs typeface="Calibri"/>
              </a:rPr>
              <a:t>IoU</a:t>
            </a:r>
            <a:r>
              <a:rPr sz="32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between</a:t>
            </a:r>
            <a:r>
              <a:rPr sz="32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sz="3200" dirty="0">
                <a:latin typeface="Calibri"/>
                <a:cs typeface="Calibri"/>
              </a:rPr>
              <a:t>.</a:t>
            </a:r>
          </a:p>
          <a:p>
            <a:pPr marL="509895" marR="113746" lvl="1" indent="-165856">
              <a:spcBef>
                <a:spcPts val="357"/>
              </a:spcBef>
              <a:buFont typeface="Arial MT"/>
              <a:buChar char="•"/>
              <a:tabLst>
                <a:tab pos="510455" algn="l"/>
              </a:tabLst>
            </a:pPr>
            <a:r>
              <a:rPr sz="2400" spc="9" dirty="0">
                <a:latin typeface="Calibri"/>
                <a:cs typeface="Calibri"/>
              </a:rPr>
              <a:t>Those </a:t>
            </a:r>
            <a:r>
              <a:rPr sz="2400" spc="4" dirty="0">
                <a:latin typeface="Calibri"/>
                <a:cs typeface="Calibri"/>
              </a:rPr>
              <a:t>proposals that </a:t>
            </a:r>
            <a:r>
              <a:rPr sz="2400" spc="-4" dirty="0">
                <a:latin typeface="Calibri"/>
                <a:cs typeface="Calibri"/>
              </a:rPr>
              <a:t>have </a:t>
            </a:r>
            <a:r>
              <a:rPr sz="2400" spc="9" dirty="0">
                <a:solidFill>
                  <a:srgbClr val="FF0000"/>
                </a:solidFill>
                <a:latin typeface="Calibri"/>
                <a:cs typeface="Calibri"/>
              </a:rPr>
              <a:t>a IoU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greater </a:t>
            </a:r>
            <a:r>
              <a:rPr sz="2400" spc="9" dirty="0">
                <a:solidFill>
                  <a:srgbClr val="FF0000"/>
                </a:solidFill>
                <a:latin typeface="Calibri"/>
                <a:cs typeface="Calibri"/>
              </a:rPr>
              <a:t>than 0.5 with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any </a:t>
            </a:r>
            <a:r>
              <a:rPr sz="2400" spc="4" dirty="0">
                <a:solidFill>
                  <a:srgbClr val="FF0000"/>
                </a:solidFill>
                <a:latin typeface="Calibri"/>
                <a:cs typeface="Calibri"/>
              </a:rPr>
              <a:t>ground </a:t>
            </a:r>
            <a:r>
              <a:rPr sz="2400" spc="9" dirty="0">
                <a:solidFill>
                  <a:srgbClr val="FF0000"/>
                </a:solidFill>
                <a:latin typeface="Calibri"/>
                <a:cs typeface="Calibri"/>
              </a:rPr>
              <a:t>truth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box </a:t>
            </a:r>
            <a:r>
              <a:rPr sz="2400" spc="-37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get</a:t>
            </a:r>
            <a:r>
              <a:rPr sz="2400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FF0000"/>
                </a:solidFill>
                <a:latin typeface="Calibri"/>
                <a:cs typeface="Calibri"/>
              </a:rPr>
              <a:t>assigned</a:t>
            </a:r>
            <a:r>
              <a:rPr sz="24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400" spc="-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4" dirty="0">
                <a:solidFill>
                  <a:srgbClr val="FF0000"/>
                </a:solidFill>
                <a:latin typeface="Calibri"/>
                <a:cs typeface="Calibri"/>
              </a:rPr>
              <a:t>ground</a:t>
            </a:r>
            <a:r>
              <a:rPr sz="2400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FF0000"/>
                </a:solidFill>
                <a:latin typeface="Calibri"/>
                <a:cs typeface="Calibri"/>
              </a:rPr>
              <a:t>truth</a:t>
            </a:r>
            <a:r>
              <a:rPr sz="2400" spc="9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509895" lvl="1" indent="-165856">
              <a:spcBef>
                <a:spcPts val="141"/>
              </a:spcBef>
              <a:buFont typeface="Arial MT"/>
              <a:buChar char="•"/>
              <a:tabLst>
                <a:tab pos="510455" algn="l"/>
              </a:tabLst>
            </a:pPr>
            <a:r>
              <a:rPr sz="2400" spc="9" dirty="0">
                <a:latin typeface="Calibri"/>
                <a:cs typeface="Calibri"/>
              </a:rPr>
              <a:t>Those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4" dirty="0">
                <a:latin typeface="Calibri"/>
                <a:cs typeface="Calibri"/>
              </a:rPr>
              <a:t>that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have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4" dirty="0">
                <a:latin typeface="Calibri"/>
                <a:cs typeface="Calibri"/>
              </a:rPr>
              <a:t>between</a:t>
            </a:r>
            <a:r>
              <a:rPr sz="2400" spc="13" dirty="0"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0.1</a:t>
            </a:r>
            <a:r>
              <a:rPr sz="2400" spc="-1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sz="2400" spc="-9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0.5</a:t>
            </a:r>
            <a:r>
              <a:rPr sz="2400" spc="-1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get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labeled</a:t>
            </a:r>
            <a:r>
              <a:rPr sz="2400" spc="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as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00B050"/>
                </a:solidFill>
                <a:latin typeface="Calibri"/>
                <a:cs typeface="Calibri"/>
              </a:rPr>
              <a:t>background.</a:t>
            </a:r>
            <a:endParaRPr sz="2400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509895" marR="359728" lvl="1" indent="-165856">
              <a:spcBef>
                <a:spcPts val="401"/>
              </a:spcBef>
              <a:buFont typeface="Arial MT"/>
              <a:buChar char="•"/>
              <a:tabLst>
                <a:tab pos="510455" algn="l"/>
              </a:tabLst>
            </a:pPr>
            <a:r>
              <a:rPr sz="2400" spc="4" dirty="0">
                <a:latin typeface="Calibri"/>
                <a:cs typeface="Calibri"/>
              </a:rPr>
              <a:t>Contrary </a:t>
            </a:r>
            <a:r>
              <a:rPr sz="2400" spc="-4" dirty="0">
                <a:latin typeface="Calibri"/>
                <a:cs typeface="Calibri"/>
              </a:rPr>
              <a:t>to </a:t>
            </a:r>
            <a:r>
              <a:rPr sz="2400" spc="4" dirty="0">
                <a:latin typeface="Calibri"/>
                <a:cs typeface="Calibri"/>
              </a:rPr>
              <a:t>what </a:t>
            </a:r>
            <a:r>
              <a:rPr sz="2400" spc="9" dirty="0">
                <a:latin typeface="Calibri"/>
                <a:cs typeface="Calibri"/>
              </a:rPr>
              <a:t>we did while </a:t>
            </a:r>
            <a:r>
              <a:rPr sz="2400" spc="9" dirty="0">
                <a:solidFill>
                  <a:srgbClr val="7030A0"/>
                </a:solidFill>
                <a:latin typeface="Calibri"/>
                <a:cs typeface="Calibri"/>
              </a:rPr>
              <a:t>assembling </a:t>
            </a:r>
            <a:r>
              <a:rPr sz="2400" dirty="0">
                <a:solidFill>
                  <a:srgbClr val="7030A0"/>
                </a:solidFill>
                <a:latin typeface="Calibri"/>
                <a:cs typeface="Calibri"/>
              </a:rPr>
              <a:t>targets </a:t>
            </a:r>
            <a:r>
              <a:rPr sz="2400" spc="-4" dirty="0">
                <a:solidFill>
                  <a:srgbClr val="7030A0"/>
                </a:solidFill>
                <a:latin typeface="Calibri"/>
                <a:cs typeface="Calibri"/>
              </a:rPr>
              <a:t>for </a:t>
            </a:r>
            <a:r>
              <a:rPr sz="2400" spc="9" dirty="0">
                <a:solidFill>
                  <a:srgbClr val="7030A0"/>
                </a:solidFill>
                <a:latin typeface="Calibri"/>
                <a:cs typeface="Calibri"/>
              </a:rPr>
              <a:t>the </a:t>
            </a:r>
            <a:r>
              <a:rPr sz="2400" spc="13" dirty="0">
                <a:solidFill>
                  <a:srgbClr val="7030A0"/>
                </a:solidFill>
                <a:latin typeface="Calibri"/>
                <a:cs typeface="Calibri"/>
              </a:rPr>
              <a:t>RPN, </a:t>
            </a:r>
            <a:r>
              <a:rPr sz="2400" spc="9" dirty="0">
                <a:solidFill>
                  <a:srgbClr val="7030A0"/>
                </a:solidFill>
                <a:latin typeface="Calibri"/>
                <a:cs typeface="Calibri"/>
              </a:rPr>
              <a:t>we </a:t>
            </a:r>
            <a:r>
              <a:rPr sz="2400" spc="4" dirty="0">
                <a:solidFill>
                  <a:srgbClr val="7030A0"/>
                </a:solidFill>
                <a:latin typeface="Calibri"/>
                <a:cs typeface="Calibri"/>
              </a:rPr>
              <a:t>ignore </a:t>
            </a:r>
            <a:r>
              <a:rPr sz="2400" spc="-379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spc="4" dirty="0">
                <a:solidFill>
                  <a:srgbClr val="7030A0"/>
                </a:solidFill>
                <a:latin typeface="Calibri"/>
                <a:cs typeface="Calibri"/>
              </a:rPr>
              <a:t>proposals</a:t>
            </a:r>
            <a:r>
              <a:rPr sz="2400" spc="-18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spc="9" dirty="0">
                <a:solidFill>
                  <a:srgbClr val="7030A0"/>
                </a:solidFill>
                <a:latin typeface="Calibri"/>
                <a:cs typeface="Calibri"/>
              </a:rPr>
              <a:t>without</a:t>
            </a:r>
            <a:r>
              <a:rPr sz="2400" spc="-13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30A0"/>
                </a:solidFill>
                <a:latin typeface="Calibri"/>
                <a:cs typeface="Calibri"/>
              </a:rPr>
              <a:t>any</a:t>
            </a:r>
            <a:r>
              <a:rPr sz="2400" spc="-4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30A0"/>
                </a:solidFill>
                <a:latin typeface="Calibri"/>
                <a:cs typeface="Calibri"/>
              </a:rPr>
              <a:t>intersection</a:t>
            </a:r>
            <a:r>
              <a:rPr sz="2400" dirty="0">
                <a:latin typeface="Calibri"/>
                <a:cs typeface="Calibri"/>
              </a:rPr>
              <a:t>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2" dirty="0"/>
              <a:t> </a:t>
            </a:r>
            <a:r>
              <a:rPr spc="9" dirty="0"/>
              <a:t>R-CNN:</a:t>
            </a:r>
            <a:r>
              <a:rPr spc="-22" dirty="0"/>
              <a:t> </a:t>
            </a:r>
            <a:r>
              <a:rPr spc="-35" dirty="0"/>
              <a:t>Targets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811E8-6A41-D678-47C2-A3D159FB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4D9E-C2E1-4463-895D-6AE7277D6616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C2821-7294-0BEA-5B11-BCDE96E9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081DD-9736-EAE5-DFC0-795F5DBB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6A6ED1-4A47-BCE7-F159-1F581D7F0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972800" cy="4525963"/>
          </a:xfrm>
        </p:spPr>
        <p:txBody>
          <a:bodyPr>
            <a:normAutofit/>
          </a:bodyPr>
          <a:lstStyle/>
          <a:p>
            <a:pPr marL="177623" marR="4483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-22" dirty="0">
                <a:solidFill>
                  <a:srgbClr val="FF0000"/>
                </a:solidFill>
                <a:latin typeface="Calibri"/>
                <a:cs typeface="Calibri"/>
              </a:rPr>
              <a:t>Training </a:t>
            </a:r>
            <a:r>
              <a:rPr lang="en-US" sz="3200" spc="-13" dirty="0">
                <a:solidFill>
                  <a:srgbClr val="FF0000"/>
                </a:solidFill>
                <a:latin typeface="Calibri"/>
                <a:cs typeface="Calibri"/>
              </a:rPr>
              <a:t>Faster </a:t>
            </a:r>
            <a:r>
              <a:rPr lang="en-US" sz="3200" spc="4" dirty="0">
                <a:solidFill>
                  <a:srgbClr val="FF0000"/>
                </a:solidFill>
                <a:latin typeface="Calibri"/>
                <a:cs typeface="Calibri"/>
              </a:rPr>
              <a:t>R-CNN 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lang="en-US" sz="3200" spc="4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lang="en-US" sz="3200" spc="-4" dirty="0">
                <a:solidFill>
                  <a:srgbClr val="FF0000"/>
                </a:solidFill>
                <a:latin typeface="Calibri"/>
                <a:cs typeface="Calibri"/>
              </a:rPr>
              <a:t>little </a:t>
            </a:r>
            <a:r>
              <a:rPr lang="en-US" sz="3200" spc="4" dirty="0">
                <a:solidFill>
                  <a:srgbClr val="FF0000"/>
                </a:solidFill>
                <a:latin typeface="Calibri"/>
                <a:cs typeface="Calibri"/>
              </a:rPr>
              <a:t>tricky </a:t>
            </a:r>
            <a:r>
              <a:rPr lang="en-US" sz="3200" dirty="0">
                <a:latin typeface="Calibri"/>
                <a:cs typeface="Calibri"/>
              </a:rPr>
              <a:t>and </a:t>
            </a:r>
            <a:r>
              <a:rPr lang="en-US" sz="3200" spc="-13" dirty="0">
                <a:latin typeface="Calibri"/>
                <a:cs typeface="Calibri"/>
              </a:rPr>
              <a:t>different </a:t>
            </a:r>
            <a:r>
              <a:rPr lang="en-US" sz="3200" spc="-4" dirty="0">
                <a:latin typeface="Calibri"/>
                <a:cs typeface="Calibri"/>
              </a:rPr>
              <a:t>from previous </a:t>
            </a:r>
            <a:r>
              <a:rPr lang="en-US" sz="3200" dirty="0">
                <a:latin typeface="Calibri"/>
                <a:cs typeface="Calibri"/>
              </a:rPr>
              <a:t>methods 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because </a:t>
            </a:r>
            <a:r>
              <a:rPr lang="en-US" sz="3200" spc="4" dirty="0">
                <a:latin typeface="Calibri"/>
                <a:cs typeface="Calibri"/>
              </a:rPr>
              <a:t>RPN </a:t>
            </a:r>
            <a:r>
              <a:rPr lang="en-US" sz="3200" dirty="0">
                <a:latin typeface="Calibri"/>
                <a:cs typeface="Calibri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Detection </a:t>
            </a:r>
            <a:r>
              <a:rPr lang="en-US" sz="3200" spc="-4" dirty="0">
                <a:solidFill>
                  <a:srgbClr val="FF0000"/>
                </a:solidFill>
                <a:latin typeface="Calibri"/>
                <a:cs typeface="Calibri"/>
              </a:rPr>
              <a:t>network </a:t>
            </a:r>
            <a:r>
              <a:rPr lang="en-US" sz="3200" spc="4" dirty="0">
                <a:solidFill>
                  <a:srgbClr val="FF0000"/>
                </a:solidFill>
                <a:latin typeface="Calibri"/>
                <a:cs typeface="Calibri"/>
              </a:rPr>
              <a:t>when </a:t>
            </a:r>
            <a:r>
              <a:rPr lang="en-US" sz="3200" spc="-4" dirty="0">
                <a:solidFill>
                  <a:srgbClr val="FF0000"/>
                </a:solidFill>
                <a:latin typeface="Calibri"/>
                <a:cs typeface="Calibri"/>
              </a:rPr>
              <a:t>trained 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independently would </a:t>
            </a:r>
            <a:r>
              <a:rPr lang="en-US" sz="3200" spc="-4" dirty="0">
                <a:solidFill>
                  <a:srgbClr val="FF0000"/>
                </a:solidFill>
                <a:latin typeface="Calibri"/>
                <a:cs typeface="Calibri"/>
              </a:rPr>
              <a:t>set </a:t>
            </a:r>
            <a:r>
              <a:rPr lang="en-US" sz="3200" spc="-44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200" spc="-13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FF0000"/>
                </a:solidFill>
                <a:latin typeface="Calibri"/>
                <a:cs typeface="Calibri"/>
              </a:rPr>
              <a:t>weights</a:t>
            </a:r>
            <a:r>
              <a:rPr lang="en-US" sz="32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for</a:t>
            </a:r>
            <a:r>
              <a:rPr lang="en-US" sz="3200" spc="-9" dirty="0">
                <a:latin typeface="Calibri"/>
                <a:cs typeface="Calibri"/>
              </a:rPr>
              <a:t> conv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spc="-18" dirty="0">
                <a:latin typeface="Calibri"/>
                <a:cs typeface="Calibri"/>
              </a:rPr>
              <a:t>layers</a:t>
            </a:r>
            <a:r>
              <a:rPr lang="en-US" sz="3200" spc="4" dirty="0">
                <a:latin typeface="Calibri"/>
                <a:cs typeface="Calibri"/>
              </a:rPr>
              <a:t> which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would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defeat </a:t>
            </a:r>
            <a:r>
              <a:rPr lang="en-US" sz="3200" dirty="0">
                <a:latin typeface="Calibri"/>
                <a:cs typeface="Calibri"/>
              </a:rPr>
              <a:t>the purpose</a:t>
            </a:r>
            <a:r>
              <a:rPr lang="en-US" sz="3200" spc="22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of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00B050"/>
                </a:solidFill>
                <a:latin typeface="Calibri"/>
                <a:cs typeface="Calibri"/>
              </a:rPr>
              <a:t>shared 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3200" spc="-9" dirty="0">
                <a:solidFill>
                  <a:srgbClr val="00B050"/>
                </a:solidFill>
                <a:latin typeface="Calibri"/>
                <a:cs typeface="Calibri"/>
              </a:rPr>
              <a:t>conv </a:t>
            </a:r>
            <a:r>
              <a:rPr lang="en-US" sz="3200" spc="-18" dirty="0">
                <a:solidFill>
                  <a:srgbClr val="00B050"/>
                </a:solidFill>
                <a:latin typeface="Calibri"/>
                <a:cs typeface="Calibri"/>
              </a:rPr>
              <a:t>layers</a:t>
            </a:r>
            <a:r>
              <a:rPr lang="en-US" sz="32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for</a:t>
            </a:r>
            <a:r>
              <a:rPr lang="en-US" sz="3200" spc="-18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reducing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computation</a:t>
            </a:r>
            <a:r>
              <a:rPr lang="en-US" sz="3200" spc="-22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time.</a:t>
            </a:r>
          </a:p>
          <a:p>
            <a:pPr marL="177623" indent="-166977">
              <a:spcBef>
                <a:spcPts val="441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-13" dirty="0">
                <a:latin typeface="Calibri"/>
                <a:cs typeface="Calibri"/>
              </a:rPr>
              <a:t>Therefore </a:t>
            </a:r>
            <a:r>
              <a:rPr lang="en-US" sz="3200" spc="-4" dirty="0">
                <a:latin typeface="Calibri"/>
                <a:cs typeface="Calibri"/>
              </a:rPr>
              <a:t>authors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proposed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an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alternating approach.</a:t>
            </a:r>
            <a:endParaRPr lang="en-US" sz="3200" dirty="0">
              <a:latin typeface="Calibri"/>
              <a:cs typeface="Calibri"/>
            </a:endParaRPr>
          </a:p>
          <a:p>
            <a:endParaRPr lang="en-US"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862955"/>
            <a:ext cx="10972800" cy="568708"/>
          </a:xfrm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lang="en-US" spc="9" dirty="0"/>
              <a:t>Faster</a:t>
            </a:r>
            <a:r>
              <a:rPr lang="en-US" spc="-26" dirty="0"/>
              <a:t> </a:t>
            </a:r>
            <a:r>
              <a:rPr lang="en-US" spc="9" dirty="0"/>
              <a:t>R-CNN:</a:t>
            </a:r>
            <a:r>
              <a:rPr lang="en-US" spc="-31" dirty="0"/>
              <a:t> </a:t>
            </a:r>
            <a:r>
              <a:rPr lang="en-US" spc="-4" dirty="0"/>
              <a:t>Training</a:t>
            </a:r>
            <a:endParaRPr spc="-4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75FFF-AF1D-FBB4-D5EF-7DB2F6CC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095B-6E69-4379-A5E3-FB128B50A2FE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35D20-C15A-BC13-4190-9ADE2E36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8CBF3-60B2-F07E-365F-2CDDE80F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FF41BB4-CC6F-B28A-1407-B1E9F7F0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0972800" cy="4754563"/>
          </a:xfrm>
        </p:spPr>
        <p:txBody>
          <a:bodyPr/>
          <a:lstStyle/>
          <a:p>
            <a:pPr marL="177623" indent="-166977">
              <a:spcBef>
                <a:spcPts val="58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First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RPN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trained </a:t>
            </a:r>
            <a:r>
              <a:rPr lang="en-US" sz="2800" dirty="0">
                <a:latin typeface="Calibri"/>
                <a:cs typeface="Calibri"/>
              </a:rPr>
              <a:t>and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regions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obtained </a:t>
            </a:r>
            <a:r>
              <a:rPr lang="en-US" sz="2800" spc="-9" dirty="0">
                <a:latin typeface="Calibri"/>
                <a:cs typeface="Calibri"/>
              </a:rPr>
              <a:t>are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used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train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 detection</a:t>
            </a:r>
            <a:r>
              <a:rPr lang="en-US" sz="2800" spc="-2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177623" marR="260551" indent="-166977">
              <a:lnSpc>
                <a:spcPct val="90300"/>
              </a:lnSpc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Then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RPN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retrained </a:t>
            </a:r>
            <a:r>
              <a:rPr lang="en-US" sz="2800" dirty="0">
                <a:latin typeface="Calibri"/>
                <a:cs typeface="Calibri"/>
              </a:rPr>
              <a:t>but this time </a:t>
            </a:r>
            <a:r>
              <a:rPr lang="en-US" sz="2800" spc="4" dirty="0">
                <a:latin typeface="Calibri"/>
                <a:cs typeface="Calibri"/>
              </a:rPr>
              <a:t>with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-9" dirty="0">
                <a:latin typeface="Calibri"/>
                <a:cs typeface="Calibri"/>
              </a:rPr>
              <a:t>conv </a:t>
            </a:r>
            <a:r>
              <a:rPr lang="en-US" sz="2800" dirty="0">
                <a:latin typeface="Calibri"/>
                <a:cs typeface="Calibri"/>
              </a:rPr>
              <a:t>part </a:t>
            </a:r>
            <a:r>
              <a:rPr lang="en-US" sz="2800" spc="-4" dirty="0">
                <a:latin typeface="Calibri"/>
                <a:cs typeface="Calibri"/>
              </a:rPr>
              <a:t>initialized </a:t>
            </a:r>
            <a:r>
              <a:rPr lang="en-US" sz="2800" spc="4" dirty="0">
                <a:latin typeface="Calibri"/>
                <a:cs typeface="Calibri"/>
              </a:rPr>
              <a:t>with </a:t>
            </a:r>
            <a:r>
              <a:rPr lang="en-US" sz="2800" dirty="0">
                <a:latin typeface="Calibri"/>
                <a:cs typeface="Calibri"/>
              </a:rPr>
              <a:t>weights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from </a:t>
            </a:r>
            <a:r>
              <a:rPr lang="en-US" sz="2800" spc="-9" dirty="0">
                <a:latin typeface="Calibri"/>
                <a:cs typeface="Calibri"/>
              </a:rPr>
              <a:t>conv </a:t>
            </a:r>
            <a:r>
              <a:rPr lang="en-US" sz="2800" dirty="0">
                <a:latin typeface="Calibri"/>
                <a:cs typeface="Calibri"/>
              </a:rPr>
              <a:t>part </a:t>
            </a:r>
            <a:r>
              <a:rPr lang="en-US" sz="2800" spc="4" dirty="0">
                <a:latin typeface="Calibri"/>
                <a:cs typeface="Calibri"/>
              </a:rPr>
              <a:t>of </a:t>
            </a:r>
            <a:r>
              <a:rPr lang="en-US" sz="2800" dirty="0">
                <a:latin typeface="Calibri"/>
                <a:cs typeface="Calibri"/>
              </a:rPr>
              <a:t>detection network. </a:t>
            </a:r>
          </a:p>
          <a:p>
            <a:pPr marL="177623" marR="260551" indent="-166977">
              <a:lnSpc>
                <a:spcPct val="90300"/>
              </a:lnSpc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4" dirty="0">
                <a:latin typeface="Calibri"/>
                <a:cs typeface="Calibri"/>
              </a:rPr>
              <a:t>In </a:t>
            </a:r>
            <a:r>
              <a:rPr lang="en-US" sz="2800" dirty="0">
                <a:latin typeface="Calibri"/>
                <a:cs typeface="Calibri"/>
              </a:rPr>
              <a:t>this run ,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only the newly added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conv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layers(not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being used in detection network)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are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fine-tuned </a:t>
            </a:r>
            <a:r>
              <a:rPr lang="en-US" sz="2800" spc="-13" dirty="0">
                <a:solidFill>
                  <a:srgbClr val="C00000"/>
                </a:solidFill>
                <a:latin typeface="Calibri"/>
                <a:cs typeface="Calibri"/>
              </a:rPr>
              <a:t>for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RPN </a:t>
            </a:r>
            <a:r>
              <a:rPr lang="en-US" sz="2800" dirty="0">
                <a:latin typeface="Calibri"/>
                <a:cs typeface="Calibri"/>
              </a:rPr>
              <a:t>and this 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makes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conv </a:t>
            </a:r>
            <a:r>
              <a:rPr lang="en-US" sz="2800" spc="-18" dirty="0">
                <a:latin typeface="Calibri"/>
                <a:cs typeface="Calibri"/>
              </a:rPr>
              <a:t>layers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 </a:t>
            </a:r>
            <a:r>
              <a:rPr lang="en-US" sz="2800" spc="-13" dirty="0">
                <a:latin typeface="Calibri"/>
                <a:cs typeface="Calibri"/>
              </a:rPr>
              <a:t>have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 same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weights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detection</a:t>
            </a:r>
            <a:r>
              <a:rPr lang="en-US" sz="2800" spc="-2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network.</a:t>
            </a:r>
          </a:p>
          <a:p>
            <a:pPr marL="177623" marR="4483" indent="-166977">
              <a:lnSpc>
                <a:spcPts val="2206"/>
              </a:lnSpc>
              <a:spcBef>
                <a:spcPts val="76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dirty="0">
                <a:latin typeface="Calibri"/>
                <a:cs typeface="Calibri"/>
              </a:rPr>
              <a:t>Finally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 new </a:t>
            </a:r>
            <a:r>
              <a:rPr lang="en-US" sz="2800" spc="4" dirty="0">
                <a:latin typeface="Calibri"/>
                <a:cs typeface="Calibri"/>
              </a:rPr>
              <a:t>RPN </a:t>
            </a:r>
            <a:r>
              <a:rPr lang="en-US" sz="2800" dirty="0">
                <a:latin typeface="Calibri"/>
                <a:cs typeface="Calibri"/>
              </a:rPr>
              <a:t>is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used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generate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-4" dirty="0">
                <a:latin typeface="Calibri"/>
                <a:cs typeface="Calibri"/>
              </a:rPr>
              <a:t>regions</a:t>
            </a:r>
            <a:r>
              <a:rPr lang="en-US" sz="2800" dirty="0">
                <a:latin typeface="Calibri"/>
                <a:cs typeface="Calibri"/>
              </a:rPr>
              <a:t> and</a:t>
            </a:r>
            <a:r>
              <a:rPr lang="en-US" sz="2800" spc="13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fed</a:t>
            </a:r>
            <a:r>
              <a:rPr lang="en-US" sz="2800" spc="-4" dirty="0">
                <a:latin typeface="Calibri"/>
                <a:cs typeface="Calibri"/>
              </a:rPr>
              <a:t> to</a:t>
            </a:r>
            <a:r>
              <a:rPr lang="en-US" sz="2800" dirty="0">
                <a:latin typeface="Calibri"/>
                <a:cs typeface="Calibri"/>
              </a:rPr>
              <a:t> the </a:t>
            </a:r>
            <a:r>
              <a:rPr lang="en-US" sz="2800" spc="-9" dirty="0">
                <a:latin typeface="Calibri"/>
                <a:cs typeface="Calibri"/>
              </a:rPr>
              <a:t>training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for 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detection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network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lang="en-US" sz="2800" spc="4" dirty="0">
                <a:solidFill>
                  <a:srgbClr val="C00000"/>
                </a:solidFill>
                <a:latin typeface="Calibri"/>
                <a:cs typeface="Calibri"/>
              </a:rPr>
              <a:t>which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only the </a:t>
            </a:r>
            <a:r>
              <a:rPr lang="en-US" sz="2800" spc="-4" dirty="0">
                <a:solidFill>
                  <a:srgbClr val="C00000"/>
                </a:solidFill>
                <a:latin typeface="Calibri"/>
                <a:cs typeface="Calibri"/>
              </a:rPr>
              <a:t>FC </a:t>
            </a:r>
            <a:r>
              <a:rPr lang="en-US" sz="2800" spc="-18" dirty="0">
                <a:solidFill>
                  <a:srgbClr val="C00000"/>
                </a:solidFill>
                <a:latin typeface="Calibri"/>
                <a:cs typeface="Calibri"/>
              </a:rPr>
              <a:t>layers </a:t>
            </a:r>
            <a:r>
              <a:rPr lang="en-US" sz="2800" spc="-9" dirty="0">
                <a:solidFill>
                  <a:srgbClr val="C00000"/>
                </a:solidFill>
                <a:latin typeface="Calibri"/>
                <a:cs typeface="Calibri"/>
              </a:rPr>
              <a:t>are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fine-tuned</a:t>
            </a:r>
            <a:r>
              <a:rPr lang="en-US" sz="2800" dirty="0">
                <a:latin typeface="Calibri"/>
                <a:cs typeface="Calibri"/>
              </a:rPr>
              <a:t>. This is </a:t>
            </a:r>
            <a:r>
              <a:rPr lang="en-US" sz="2800" spc="4" dirty="0">
                <a:latin typeface="Calibri"/>
                <a:cs typeface="Calibri"/>
              </a:rPr>
              <a:t>a </a:t>
            </a:r>
            <a:r>
              <a:rPr lang="en-US" sz="2800" spc="-13" dirty="0">
                <a:latin typeface="Calibri"/>
                <a:cs typeface="Calibri"/>
              </a:rPr>
              <a:t>like 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alternating optimization </a:t>
            </a:r>
            <a:r>
              <a:rPr lang="en-US" sz="2800" dirty="0">
                <a:latin typeface="Calibri"/>
                <a:cs typeface="Calibri"/>
              </a:rPr>
              <a:t>used in </a:t>
            </a:r>
            <a:r>
              <a:rPr lang="en-US" sz="2800" spc="-4" dirty="0">
                <a:latin typeface="Calibri"/>
                <a:cs typeface="Calibri"/>
              </a:rPr>
              <a:t>optimization </a:t>
            </a:r>
            <a:r>
              <a:rPr lang="en-US" sz="2800" dirty="0">
                <a:latin typeface="Calibri"/>
                <a:cs typeface="Calibri"/>
              </a:rPr>
              <a:t>problem </a:t>
            </a:r>
            <a:r>
              <a:rPr lang="en-US" sz="2800" spc="-9" dirty="0">
                <a:latin typeface="Calibri"/>
                <a:cs typeface="Calibri"/>
              </a:rPr>
              <a:t>involving </a:t>
            </a:r>
            <a:r>
              <a:rPr lang="en-US" sz="2800" dirty="0">
                <a:latin typeface="Calibri"/>
                <a:cs typeface="Calibri"/>
              </a:rPr>
              <a:t>two </a:t>
            </a:r>
            <a:r>
              <a:rPr lang="en-US" sz="2800" spc="-4" dirty="0">
                <a:latin typeface="Calibri"/>
                <a:cs typeface="Calibri"/>
              </a:rPr>
              <a:t>variables 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4" dirty="0">
                <a:latin typeface="Calibri"/>
                <a:cs typeface="Calibri"/>
              </a:rPr>
              <a:t>when </a:t>
            </a:r>
            <a:r>
              <a:rPr lang="en-US" sz="2800" dirty="0">
                <a:latin typeface="Calibri"/>
                <a:cs typeface="Calibri"/>
              </a:rPr>
              <a:t>fixing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one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variable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converts</a:t>
            </a:r>
            <a:r>
              <a:rPr lang="en-US" sz="2800" spc="-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the </a:t>
            </a:r>
            <a:r>
              <a:rPr lang="en-US" sz="2800" spc="-4" dirty="0">
                <a:latin typeface="Calibri"/>
                <a:cs typeface="Calibri"/>
              </a:rPr>
              <a:t>problem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into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an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easy</a:t>
            </a:r>
            <a:r>
              <a:rPr lang="en-US" sz="2800" spc="-4" dirty="0">
                <a:latin typeface="Calibri"/>
                <a:cs typeface="Calibri"/>
              </a:rPr>
              <a:t> 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optimize</a:t>
            </a:r>
            <a:r>
              <a:rPr lang="en-US" sz="2800" spc="-22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function </a:t>
            </a:r>
            <a:r>
              <a:rPr lang="en-US" sz="2800" spc="-446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dependent</a:t>
            </a:r>
            <a:r>
              <a:rPr lang="en-US" sz="2800" spc="4" dirty="0">
                <a:latin typeface="Calibri"/>
                <a:cs typeface="Calibri"/>
              </a:rPr>
              <a:t> on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second </a:t>
            </a:r>
            <a:r>
              <a:rPr lang="en-US" sz="2800" spc="-4" dirty="0">
                <a:latin typeface="Calibri"/>
                <a:cs typeface="Calibri"/>
              </a:rPr>
              <a:t>variable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R-CNN:</a:t>
            </a:r>
            <a:r>
              <a:rPr spc="-31" dirty="0"/>
              <a:t> </a:t>
            </a:r>
            <a:r>
              <a:rPr spc="-4" dirty="0"/>
              <a:t>Training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676BD-C421-BB64-1934-06EC758F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9D20-B1FC-4757-A0E3-A0C331A1D603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6A6FD-68D5-F8A1-E142-04FB53DC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F381C-91F1-E750-CE5E-59984620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5AB76D-A4C3-3EE9-3A5A-9150077A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4525963"/>
          </a:xfrm>
        </p:spPr>
        <p:txBody>
          <a:bodyPr>
            <a:normAutofit lnSpcReduction="10000"/>
          </a:bodyPr>
          <a:lstStyle/>
          <a:p>
            <a:pPr marL="177623" marR="14008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4" dirty="0">
                <a:latin typeface="Calibri"/>
                <a:cs typeface="Calibri"/>
              </a:rPr>
              <a:t>In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the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original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spc="-31" dirty="0">
                <a:latin typeface="Calibri"/>
                <a:cs typeface="Calibri"/>
              </a:rPr>
              <a:t>paper,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Faster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R-CNN</a:t>
            </a:r>
            <a:r>
              <a:rPr lang="en-US" sz="3200" spc="-4" dirty="0">
                <a:latin typeface="Calibri"/>
                <a:cs typeface="Calibri"/>
              </a:rPr>
              <a:t> was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trained </a:t>
            </a:r>
            <a:r>
              <a:rPr lang="en-US" sz="3200" dirty="0">
                <a:latin typeface="Calibri"/>
                <a:cs typeface="Calibri"/>
              </a:rPr>
              <a:t>using</a:t>
            </a:r>
            <a:r>
              <a:rPr lang="en-US" sz="3200" spc="18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a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multi-step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approach, 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-9" dirty="0">
                <a:latin typeface="Calibri"/>
                <a:cs typeface="Calibri"/>
              </a:rPr>
              <a:t>training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parts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independently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and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merging</a:t>
            </a:r>
            <a:r>
              <a:rPr lang="en-US" sz="3200" dirty="0">
                <a:latin typeface="Calibri"/>
                <a:cs typeface="Calibri"/>
              </a:rPr>
              <a:t> the</a:t>
            </a:r>
            <a:r>
              <a:rPr lang="en-US" sz="3200" spc="-4" dirty="0">
                <a:latin typeface="Calibri"/>
                <a:cs typeface="Calibri"/>
              </a:rPr>
              <a:t> trained weights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before </a:t>
            </a:r>
            <a:r>
              <a:rPr lang="en-US" sz="3200" spc="4" dirty="0">
                <a:latin typeface="Calibri"/>
                <a:cs typeface="Calibri"/>
              </a:rPr>
              <a:t>a</a:t>
            </a:r>
            <a:r>
              <a:rPr lang="en-US" sz="3200" dirty="0">
                <a:latin typeface="Calibri"/>
                <a:cs typeface="Calibri"/>
              </a:rPr>
              <a:t> final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full </a:t>
            </a:r>
            <a:r>
              <a:rPr lang="en-US" sz="3200" spc="-446" dirty="0">
                <a:latin typeface="Calibri"/>
                <a:cs typeface="Calibri"/>
              </a:rPr>
              <a:t> </a:t>
            </a:r>
            <a:r>
              <a:rPr lang="en-US" sz="3200" spc="-9" dirty="0">
                <a:latin typeface="Calibri"/>
                <a:cs typeface="Calibri"/>
              </a:rPr>
              <a:t>training </a:t>
            </a:r>
            <a:r>
              <a:rPr lang="en-US" sz="3200" spc="-4" dirty="0">
                <a:latin typeface="Calibri"/>
                <a:cs typeface="Calibri"/>
              </a:rPr>
              <a:t>approach.</a:t>
            </a:r>
            <a:endParaRPr lang="en-US" sz="3200" dirty="0">
              <a:latin typeface="Calibri"/>
              <a:cs typeface="Calibri"/>
            </a:endParaRPr>
          </a:p>
          <a:p>
            <a:pPr marL="177623" marR="516619" indent="-166977">
              <a:spcBef>
                <a:spcPts val="73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dirty="0">
                <a:latin typeface="Calibri"/>
                <a:cs typeface="Calibri"/>
              </a:rPr>
              <a:t>Since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then, it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has</a:t>
            </a:r>
            <a:r>
              <a:rPr lang="en-US" sz="3200" spc="13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been </a:t>
            </a:r>
            <a:r>
              <a:rPr lang="en-US" sz="3200" spc="-9" dirty="0">
                <a:latin typeface="Calibri"/>
                <a:cs typeface="Calibri"/>
              </a:rPr>
              <a:t>found</a:t>
            </a:r>
            <a:r>
              <a:rPr lang="en-US" sz="3200" spc="-4" dirty="0">
                <a:latin typeface="Calibri"/>
                <a:cs typeface="Calibri"/>
              </a:rPr>
              <a:t> that</a:t>
            </a:r>
            <a:r>
              <a:rPr lang="en-US" sz="3200" spc="13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doing</a:t>
            </a:r>
            <a:r>
              <a:rPr lang="en-US" sz="3200" spc="13" dirty="0"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end-to-end,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C00000"/>
                </a:solidFill>
                <a:latin typeface="Calibri"/>
                <a:cs typeface="Calibri"/>
              </a:rPr>
              <a:t>joint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9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 leads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lang="en-US" sz="3200" spc="-446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9" dirty="0">
                <a:solidFill>
                  <a:srgbClr val="C00000"/>
                </a:solidFill>
                <a:latin typeface="Calibri"/>
                <a:cs typeface="Calibri"/>
              </a:rPr>
              <a:t>better</a:t>
            </a:r>
            <a:r>
              <a:rPr lang="en-US" sz="3200" spc="-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C00000"/>
                </a:solidFill>
                <a:latin typeface="Calibri"/>
                <a:cs typeface="Calibri"/>
              </a:rPr>
              <a:t>results.</a:t>
            </a:r>
            <a:endParaRPr lang="en-US" sz="3200" dirty="0">
              <a:latin typeface="Calibri"/>
              <a:cs typeface="Calibri"/>
            </a:endParaRPr>
          </a:p>
          <a:p>
            <a:pPr marL="177623" marR="4483" indent="-166977">
              <a:spcBef>
                <a:spcPts val="737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dirty="0">
                <a:latin typeface="Calibri"/>
                <a:cs typeface="Calibri"/>
              </a:rPr>
              <a:t>After </a:t>
            </a:r>
            <a:r>
              <a:rPr lang="en-US" sz="3200" spc="-4" dirty="0">
                <a:latin typeface="Calibri"/>
                <a:cs typeface="Calibri"/>
              </a:rPr>
              <a:t>putting </a:t>
            </a:r>
            <a:r>
              <a:rPr lang="en-US" sz="3200" dirty="0">
                <a:latin typeface="Calibri"/>
                <a:cs typeface="Calibri"/>
              </a:rPr>
              <a:t>the </a:t>
            </a:r>
            <a:r>
              <a:rPr lang="en-US" sz="3200" spc="-4" dirty="0">
                <a:latin typeface="Calibri"/>
                <a:cs typeface="Calibri"/>
              </a:rPr>
              <a:t>complete </a:t>
            </a:r>
            <a:r>
              <a:rPr lang="en-US" sz="3200" spc="4" dirty="0">
                <a:latin typeface="Calibri"/>
                <a:cs typeface="Calibri"/>
              </a:rPr>
              <a:t>model </a:t>
            </a:r>
            <a:r>
              <a:rPr lang="en-US" sz="3200" spc="-4" dirty="0">
                <a:latin typeface="Calibri"/>
                <a:cs typeface="Calibri"/>
              </a:rPr>
              <a:t>together we </a:t>
            </a:r>
            <a:r>
              <a:rPr lang="en-US" sz="3200" dirty="0">
                <a:latin typeface="Calibri"/>
                <a:cs typeface="Calibri"/>
              </a:rPr>
              <a:t>end up </a:t>
            </a:r>
            <a:r>
              <a:rPr lang="en-US" sz="3200" spc="4" dirty="0">
                <a:latin typeface="Calibri"/>
                <a:cs typeface="Calibri"/>
              </a:rPr>
              <a:t>with 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4 </a:t>
            </a:r>
            <a:r>
              <a:rPr lang="en-US" sz="3200" spc="-13" dirty="0">
                <a:solidFill>
                  <a:srgbClr val="C00000"/>
                </a:solidFill>
                <a:latin typeface="Calibri"/>
                <a:cs typeface="Calibri"/>
              </a:rPr>
              <a:t>different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losses, 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two</a:t>
            </a:r>
            <a:r>
              <a:rPr lang="en-US" sz="3200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13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lang="en-US" sz="32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RPN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lang="en-US" sz="3200" spc="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two</a:t>
            </a:r>
            <a:r>
              <a:rPr lang="en-US" sz="3200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13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lang="en-US" sz="32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4" dirty="0">
                <a:solidFill>
                  <a:srgbClr val="C00000"/>
                </a:solidFill>
                <a:latin typeface="Calibri"/>
                <a:cs typeface="Calibri"/>
              </a:rPr>
              <a:t>R-CNN</a:t>
            </a:r>
            <a:r>
              <a:rPr lang="en-US" sz="3200" spc="4" dirty="0">
                <a:latin typeface="Calibri"/>
                <a:cs typeface="Calibri"/>
              </a:rPr>
              <a:t>.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-26" dirty="0">
                <a:latin typeface="Calibri"/>
                <a:cs typeface="Calibri"/>
              </a:rPr>
              <a:t>We</a:t>
            </a:r>
            <a:r>
              <a:rPr lang="en-US" sz="3200" spc="-13" dirty="0">
                <a:latin typeface="Calibri"/>
                <a:cs typeface="Calibri"/>
              </a:rPr>
              <a:t> have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the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9" dirty="0">
                <a:latin typeface="Calibri"/>
                <a:cs typeface="Calibri"/>
              </a:rPr>
              <a:t>trainable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-18" dirty="0">
                <a:latin typeface="Calibri"/>
                <a:cs typeface="Calibri"/>
              </a:rPr>
              <a:t>layers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in</a:t>
            </a:r>
            <a:r>
              <a:rPr lang="en-US" sz="3200" spc="4" dirty="0">
                <a:latin typeface="Calibri"/>
                <a:cs typeface="Calibri"/>
              </a:rPr>
              <a:t> RPN </a:t>
            </a:r>
            <a:r>
              <a:rPr lang="en-US" sz="3200" dirty="0">
                <a:latin typeface="Calibri"/>
                <a:cs typeface="Calibri"/>
              </a:rPr>
              <a:t>and</a:t>
            </a:r>
            <a:r>
              <a:rPr lang="en-US" sz="3200" spc="18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R- </a:t>
            </a:r>
            <a:r>
              <a:rPr lang="en-US" sz="3200" spc="-446" dirty="0">
                <a:latin typeface="Calibri"/>
                <a:cs typeface="Calibri"/>
              </a:rPr>
              <a:t> </a:t>
            </a:r>
            <a:r>
              <a:rPr lang="en-US" sz="3200" spc="9" dirty="0">
                <a:latin typeface="Calibri"/>
                <a:cs typeface="Calibri"/>
              </a:rPr>
              <a:t>CNN,</a:t>
            </a:r>
            <a:r>
              <a:rPr lang="en-US" sz="3200" spc="-18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and</a:t>
            </a:r>
            <a:r>
              <a:rPr lang="en-US" sz="3200" spc="13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we </a:t>
            </a:r>
            <a:r>
              <a:rPr lang="en-US" sz="3200" dirty="0">
                <a:latin typeface="Calibri"/>
                <a:cs typeface="Calibri"/>
              </a:rPr>
              <a:t>also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spc="-13" dirty="0">
                <a:latin typeface="Calibri"/>
                <a:cs typeface="Calibri"/>
              </a:rPr>
              <a:t>have</a:t>
            </a:r>
            <a:r>
              <a:rPr lang="en-US" sz="3200" dirty="0">
                <a:latin typeface="Calibri"/>
                <a:cs typeface="Calibri"/>
              </a:rPr>
              <a:t> the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base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network</a:t>
            </a:r>
            <a:r>
              <a:rPr lang="en-US" sz="3200" spc="-9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which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we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spc="-4" dirty="0">
                <a:latin typeface="Calibri"/>
                <a:cs typeface="Calibri"/>
              </a:rPr>
              <a:t>can</a:t>
            </a:r>
            <a:r>
              <a:rPr lang="en-US" sz="3200" spc="4" dirty="0">
                <a:latin typeface="Calibri"/>
                <a:cs typeface="Calibri"/>
              </a:rPr>
              <a:t> </a:t>
            </a:r>
            <a:r>
              <a:rPr lang="en-US" sz="3200" spc="-9" dirty="0">
                <a:latin typeface="Calibri"/>
                <a:cs typeface="Calibri"/>
              </a:rPr>
              <a:t>train</a:t>
            </a:r>
            <a:r>
              <a:rPr lang="en-US" sz="3200" dirty="0">
                <a:latin typeface="Calibri"/>
                <a:cs typeface="Calibri"/>
              </a:rPr>
              <a:t> (fine-tune)</a:t>
            </a:r>
            <a:r>
              <a:rPr lang="en-US" sz="3200" spc="-18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or</a:t>
            </a:r>
            <a:r>
              <a:rPr lang="en-US" sz="3200" spc="9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not.</a:t>
            </a:r>
          </a:p>
          <a:p>
            <a:endParaRPr lang="en-US"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R-CNN:</a:t>
            </a:r>
            <a:r>
              <a:rPr spc="-31" dirty="0"/>
              <a:t> </a:t>
            </a:r>
            <a:r>
              <a:rPr spc="-4" dirty="0"/>
              <a:t>Training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FF5B2-DE2F-9EB4-AF82-E8B408C9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11B6-57CC-4CFC-9EF9-ED2F2BC59462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F3B30-A8C8-708A-98DA-C3FF5934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9B8A-4CF2-12F9-73AA-2F7D98E9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B801F5-7AE1-E2F4-9F81-14349A02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8516"/>
            <a:ext cx="10972800" cy="4525963"/>
          </a:xfrm>
        </p:spPr>
        <p:txBody>
          <a:bodyPr/>
          <a:lstStyle/>
          <a:p>
            <a:pPr marL="177623" marR="4483" indent="-166977">
              <a:lnSpc>
                <a:spcPct val="79500"/>
              </a:lnSpc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4" dirty="0">
                <a:latin typeface="Calibri"/>
                <a:cs typeface="Calibri"/>
              </a:rPr>
              <a:t>We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26" dirty="0">
                <a:latin typeface="Calibri"/>
                <a:cs typeface="Calibri"/>
              </a:rPr>
              <a:t>take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 image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as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input and pass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it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13" dirty="0" err="1">
                <a:latin typeface="Calibri"/>
                <a:cs typeface="Calibri"/>
              </a:rPr>
              <a:t>ConvNet</a:t>
            </a:r>
            <a:r>
              <a:rPr lang="en-US" sz="2800" spc="-4" dirty="0">
                <a:latin typeface="Calibri"/>
                <a:cs typeface="Calibri"/>
              </a:rPr>
              <a:t> which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returns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8" dirty="0"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00B050"/>
                </a:solidFill>
                <a:latin typeface="Calibri"/>
                <a:cs typeface="Calibri"/>
              </a:rPr>
              <a:t>feature</a:t>
            </a:r>
            <a:r>
              <a:rPr lang="en-US" sz="2800" spc="-13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map </a:t>
            </a:r>
            <a:r>
              <a:rPr lang="en-US" sz="2800" spc="-4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18" dirty="0">
                <a:solidFill>
                  <a:srgbClr val="00B050"/>
                </a:solidFill>
                <a:latin typeface="Calibri"/>
                <a:cs typeface="Calibri"/>
              </a:rPr>
              <a:t>for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00B050"/>
                </a:solidFill>
                <a:latin typeface="Calibri"/>
                <a:cs typeface="Calibri"/>
              </a:rPr>
              <a:t>that</a:t>
            </a:r>
            <a:r>
              <a:rPr lang="en-US" sz="2800" spc="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00B050"/>
                </a:solidFill>
                <a:latin typeface="Calibri"/>
                <a:cs typeface="Calibri"/>
              </a:rPr>
              <a:t>image</a:t>
            </a:r>
            <a:r>
              <a:rPr lang="en-US" sz="2800" spc="-4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248224" indent="-166977">
              <a:lnSpc>
                <a:spcPct val="79500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Region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proposal</a:t>
            </a:r>
            <a:r>
              <a:rPr lang="en-US" sz="2800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r>
              <a:rPr lang="en-US" sz="2800" spc="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applied </a:t>
            </a:r>
            <a:r>
              <a:rPr lang="en-US" sz="2800" spc="-9" dirty="0">
                <a:latin typeface="Calibri"/>
                <a:cs typeface="Calibri"/>
              </a:rPr>
              <a:t>on</a:t>
            </a:r>
            <a:r>
              <a:rPr lang="en-US" sz="2800" spc="-4" dirty="0">
                <a:latin typeface="Calibri"/>
                <a:cs typeface="Calibri"/>
              </a:rPr>
              <a:t> these</a:t>
            </a:r>
            <a:r>
              <a:rPr lang="en-US" sz="2800" spc="-18" dirty="0">
                <a:latin typeface="Calibri"/>
                <a:cs typeface="Calibri"/>
              </a:rPr>
              <a:t> feature</a:t>
            </a:r>
            <a:r>
              <a:rPr lang="en-US" sz="2800" spc="-4" dirty="0">
                <a:latin typeface="Calibri"/>
                <a:cs typeface="Calibri"/>
              </a:rPr>
              <a:t> maps. This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returns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object </a:t>
            </a:r>
            <a:r>
              <a:rPr lang="en-US" sz="2800" spc="-4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proposals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along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0000"/>
                </a:solidFill>
                <a:latin typeface="Calibri"/>
                <a:cs typeface="Calibri"/>
              </a:rPr>
              <a:t>their</a:t>
            </a:r>
            <a:r>
              <a:rPr lang="en-US" sz="2800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4" dirty="0" err="1">
                <a:solidFill>
                  <a:srgbClr val="FF0000"/>
                </a:solidFill>
                <a:latin typeface="Calibri"/>
                <a:cs typeface="Calibri"/>
              </a:rPr>
              <a:t>objectness</a:t>
            </a:r>
            <a:r>
              <a:rPr lang="en-US" sz="28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0000"/>
                </a:solidFill>
                <a:latin typeface="Calibri"/>
                <a:cs typeface="Calibri"/>
              </a:rPr>
              <a:t>score</a:t>
            </a:r>
            <a:r>
              <a:rPr lang="en-US" sz="2800" spc="-9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187709" indent="-166977">
              <a:lnSpc>
                <a:spcPct val="79500"/>
              </a:lnSpc>
              <a:spcBef>
                <a:spcPts val="741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4" dirty="0">
                <a:latin typeface="Calibri"/>
                <a:cs typeface="Calibri"/>
              </a:rPr>
              <a:t>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22" dirty="0" err="1">
                <a:solidFill>
                  <a:srgbClr val="FFC000"/>
                </a:solidFill>
                <a:latin typeface="Calibri"/>
                <a:cs typeface="Calibri"/>
              </a:rPr>
              <a:t>RoI</a:t>
            </a:r>
            <a:r>
              <a:rPr lang="en-US" sz="2800" spc="4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800" spc="-9" dirty="0">
                <a:solidFill>
                  <a:srgbClr val="FFC000"/>
                </a:solidFill>
                <a:latin typeface="Calibri"/>
                <a:cs typeface="Calibri"/>
              </a:rPr>
              <a:t>pooling</a:t>
            </a:r>
            <a:r>
              <a:rPr lang="en-US" sz="2800" spc="4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C000"/>
                </a:solidFill>
                <a:latin typeface="Calibri"/>
                <a:cs typeface="Calibri"/>
              </a:rPr>
              <a:t>layer</a:t>
            </a:r>
            <a:r>
              <a:rPr lang="en-US" sz="2800" spc="-9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is applied </a:t>
            </a:r>
            <a:r>
              <a:rPr lang="en-US" sz="2800" spc="-9" dirty="0">
                <a:latin typeface="Calibri"/>
                <a:cs typeface="Calibri"/>
              </a:rPr>
              <a:t>on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these</a:t>
            </a:r>
            <a:r>
              <a:rPr lang="en-US" sz="2800" spc="-13" dirty="0">
                <a:latin typeface="Calibri"/>
                <a:cs typeface="Calibri"/>
              </a:rPr>
              <a:t> proposals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</a:t>
            </a:r>
            <a:r>
              <a:rPr lang="en-US" sz="2800" spc="26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bring</a:t>
            </a:r>
            <a:r>
              <a:rPr lang="en-US" sz="2800" spc="4" dirty="0">
                <a:latin typeface="Calibri"/>
                <a:cs typeface="Calibri"/>
              </a:rPr>
              <a:t> </a:t>
            </a:r>
            <a:r>
              <a:rPr lang="en-US" sz="2800" spc="-9" dirty="0">
                <a:latin typeface="Calibri"/>
                <a:cs typeface="Calibri"/>
              </a:rPr>
              <a:t>down</a:t>
            </a:r>
            <a:r>
              <a:rPr lang="en-US" sz="2800" spc="-4" dirty="0">
                <a:latin typeface="Calibri"/>
                <a:cs typeface="Calibri"/>
              </a:rPr>
              <a:t> all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13" dirty="0">
                <a:latin typeface="Calibri"/>
                <a:cs typeface="Calibri"/>
              </a:rPr>
              <a:t>proposals</a:t>
            </a:r>
            <a:r>
              <a:rPr lang="en-US" sz="2800" spc="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to </a:t>
            </a:r>
            <a:r>
              <a:rPr lang="en-US" sz="2800" spc="-415" dirty="0"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C000"/>
                </a:solidFill>
                <a:latin typeface="Calibri"/>
                <a:cs typeface="Calibri"/>
              </a:rPr>
              <a:t>the</a:t>
            </a:r>
            <a:r>
              <a:rPr lang="en-US" sz="2800" spc="-1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800" spc="-4" dirty="0">
                <a:solidFill>
                  <a:srgbClr val="FFC000"/>
                </a:solidFill>
                <a:latin typeface="Calibri"/>
                <a:cs typeface="Calibri"/>
              </a:rPr>
              <a:t>same</a:t>
            </a:r>
            <a:r>
              <a:rPr lang="en-US" sz="2800" spc="-18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800" spc="-13" dirty="0">
                <a:solidFill>
                  <a:srgbClr val="FFC000"/>
                </a:solidFill>
                <a:latin typeface="Calibri"/>
                <a:cs typeface="Calibri"/>
              </a:rPr>
              <a:t>size</a:t>
            </a:r>
            <a:r>
              <a:rPr lang="en-US" sz="2800" spc="-13" dirty="0">
                <a:latin typeface="Calibri"/>
                <a:cs typeface="Calibri"/>
              </a:rPr>
              <a:t>.</a:t>
            </a:r>
            <a:endParaRPr lang="en-US" sz="2800" dirty="0">
              <a:latin typeface="Calibri"/>
              <a:cs typeface="Calibri"/>
            </a:endParaRPr>
          </a:p>
          <a:p>
            <a:pPr marL="177623" marR="10646" indent="-166977" algn="just">
              <a:lnSpc>
                <a:spcPct val="79800"/>
              </a:lnSpc>
              <a:spcBef>
                <a:spcPts val="737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2800" spc="-22" dirty="0">
                <a:latin typeface="Calibri"/>
                <a:cs typeface="Calibri"/>
              </a:rPr>
              <a:t>Finally,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13" dirty="0">
                <a:solidFill>
                  <a:srgbClr val="0070C0"/>
                </a:solidFill>
                <a:latin typeface="Calibri"/>
                <a:cs typeface="Calibri"/>
              </a:rPr>
              <a:t>proposals are </a:t>
            </a:r>
            <a:r>
              <a:rPr lang="en-US" sz="2800" spc="-4" dirty="0">
                <a:solidFill>
                  <a:srgbClr val="0070C0"/>
                </a:solidFill>
                <a:latin typeface="Calibri"/>
                <a:cs typeface="Calibri"/>
              </a:rPr>
              <a:t>passed </a:t>
            </a:r>
            <a:r>
              <a:rPr lang="en-US" sz="2800" spc="-13" dirty="0">
                <a:solidFill>
                  <a:srgbClr val="0070C0"/>
                </a:solidFill>
                <a:latin typeface="Calibri"/>
                <a:cs typeface="Calibri"/>
              </a:rPr>
              <a:t>to </a:t>
            </a:r>
            <a:r>
              <a:rPr lang="en-US" sz="2800" spc="-4" dirty="0">
                <a:solidFill>
                  <a:srgbClr val="0070C0"/>
                </a:solidFill>
                <a:latin typeface="Calibri"/>
                <a:cs typeface="Calibri"/>
              </a:rPr>
              <a:t>a fully </a:t>
            </a:r>
            <a:r>
              <a:rPr lang="en-US" sz="2800" spc="-9" dirty="0">
                <a:solidFill>
                  <a:srgbClr val="0070C0"/>
                </a:solidFill>
                <a:latin typeface="Calibri"/>
                <a:cs typeface="Calibri"/>
              </a:rPr>
              <a:t>connected </a:t>
            </a:r>
            <a:r>
              <a:rPr lang="en-US" sz="2800" spc="-13" dirty="0">
                <a:solidFill>
                  <a:srgbClr val="0070C0"/>
                </a:solidFill>
                <a:latin typeface="Calibri"/>
                <a:cs typeface="Calibri"/>
              </a:rPr>
              <a:t>layer </a:t>
            </a:r>
            <a:r>
              <a:rPr lang="en-US" sz="2800" spc="-4" dirty="0">
                <a:latin typeface="Calibri"/>
                <a:cs typeface="Calibri"/>
              </a:rPr>
              <a:t>which has a </a:t>
            </a:r>
            <a:r>
              <a:rPr lang="en-US" sz="2800" spc="-9" dirty="0" err="1">
                <a:latin typeface="Calibri"/>
                <a:cs typeface="Calibri"/>
              </a:rPr>
              <a:t>softmax</a:t>
            </a:r>
            <a:r>
              <a:rPr lang="en-US" sz="2800" spc="-9" dirty="0">
                <a:latin typeface="Calibri"/>
                <a:cs typeface="Calibri"/>
              </a:rPr>
              <a:t> </a:t>
            </a:r>
            <a:r>
              <a:rPr lang="en-US" sz="2800" spc="-13" dirty="0">
                <a:latin typeface="Calibri"/>
                <a:cs typeface="Calibri"/>
              </a:rPr>
              <a:t>layer </a:t>
            </a:r>
            <a:r>
              <a:rPr lang="en-US" sz="2800" spc="-419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and a linear </a:t>
            </a:r>
            <a:r>
              <a:rPr lang="en-US" sz="2800" spc="-9" dirty="0">
                <a:latin typeface="Calibri"/>
                <a:cs typeface="Calibri"/>
              </a:rPr>
              <a:t>regression </a:t>
            </a:r>
            <a:r>
              <a:rPr lang="en-US" sz="2800" spc="-13" dirty="0">
                <a:latin typeface="Calibri"/>
                <a:cs typeface="Calibri"/>
              </a:rPr>
              <a:t>layer at </a:t>
            </a:r>
            <a:r>
              <a:rPr lang="en-US" sz="2800" spc="-4" dirty="0">
                <a:latin typeface="Calibri"/>
                <a:cs typeface="Calibri"/>
              </a:rPr>
              <a:t>its </a:t>
            </a:r>
            <a:r>
              <a:rPr lang="en-US" sz="2800" spc="-13" dirty="0">
                <a:latin typeface="Calibri"/>
                <a:cs typeface="Calibri"/>
              </a:rPr>
              <a:t>top, to </a:t>
            </a:r>
            <a:r>
              <a:rPr lang="en-US" sz="2800" spc="-4" dirty="0">
                <a:latin typeface="Calibri"/>
                <a:cs typeface="Calibri"/>
              </a:rPr>
              <a:t>classify and </a:t>
            </a:r>
            <a:r>
              <a:rPr lang="en-US" sz="2800" spc="-9" dirty="0">
                <a:latin typeface="Calibri"/>
                <a:cs typeface="Calibri"/>
              </a:rPr>
              <a:t>output </a:t>
            </a:r>
            <a:r>
              <a:rPr lang="en-US" sz="2800" spc="-4" dirty="0">
                <a:latin typeface="Calibri"/>
                <a:cs typeface="Calibri"/>
              </a:rPr>
              <a:t>the </a:t>
            </a:r>
            <a:r>
              <a:rPr lang="en-US" sz="2800" spc="-9" dirty="0">
                <a:latin typeface="Calibri"/>
                <a:cs typeface="Calibri"/>
              </a:rPr>
              <a:t>bounding </a:t>
            </a:r>
            <a:r>
              <a:rPr lang="en-US" sz="2800" spc="-22" dirty="0">
                <a:latin typeface="Calibri"/>
                <a:cs typeface="Calibri"/>
              </a:rPr>
              <a:t>boxes </a:t>
            </a:r>
            <a:r>
              <a:rPr lang="en-US" sz="2800" spc="-18" dirty="0">
                <a:latin typeface="Calibri"/>
                <a:cs typeface="Calibri"/>
              </a:rPr>
              <a:t>for </a:t>
            </a:r>
            <a:r>
              <a:rPr lang="en-US" sz="2800" spc="-13" dirty="0">
                <a:latin typeface="Calibri"/>
                <a:cs typeface="Calibri"/>
              </a:rPr>
              <a:t> </a:t>
            </a:r>
            <a:r>
              <a:rPr lang="en-US" sz="2800" spc="-4" dirty="0">
                <a:latin typeface="Calibri"/>
                <a:cs typeface="Calibri"/>
              </a:rPr>
              <a:t>objects.</a:t>
            </a:r>
            <a:endParaRPr lang="en-US" sz="2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26" dirty="0"/>
              <a:t> </a:t>
            </a:r>
            <a:r>
              <a:rPr spc="9" dirty="0"/>
              <a:t>R-CNN:</a:t>
            </a:r>
            <a:r>
              <a:rPr spc="22" dirty="0"/>
              <a:t> </a:t>
            </a:r>
            <a:r>
              <a:rPr spc="13" dirty="0"/>
              <a:t>Summary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7BE0C-BC02-CB13-6E76-90E0920E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5F23E-58B3-4597-9D96-BE606623C73A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84059-BB5D-7856-CA88-8A6E21F0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98CCD-1A23-B2EB-F808-4BAC087B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AE37A7-C81C-27F2-27F4-E1E8B742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Faster R-CNN: Towards Real-Time Object Detection with Region Proposal Networks</a:t>
            </a:r>
          </a:p>
          <a:p>
            <a:r>
              <a:rPr lang="en-US" b="1" dirty="0">
                <a:solidFill>
                  <a:srgbClr val="000000"/>
                </a:solidFill>
                <a:latin typeface="Lucida Grande"/>
                <a:hlinkClick r:id="rId2"/>
              </a:rPr>
              <a:t>Download Paper</a:t>
            </a:r>
            <a:endParaRPr lang="en-US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16FFB-2BAC-D300-66EE-4EC834B4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EA9-E052-4A76-A878-9526B147C789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CBEC8-4037-0398-B4B6-E3A45610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2472C-A340-0982-1B4F-640B536C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0F6E20-B85F-91BE-4EF3-60D7389E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79781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9C216-65D9-0526-7445-FF586BA96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96706"/>
          </a:xfrm>
        </p:spPr>
        <p:txBody>
          <a:bodyPr>
            <a:normAutofit/>
          </a:bodyPr>
          <a:lstStyle/>
          <a:p>
            <a:r>
              <a:rPr lang="en-US" sz="2400" dirty="0"/>
              <a:t>Mask R-CNN extends Faster R-CNN to solve </a:t>
            </a:r>
            <a:r>
              <a:rPr lang="en-US" sz="2400" dirty="0">
                <a:solidFill>
                  <a:srgbClr val="FF0000"/>
                </a:solidFill>
              </a:rPr>
              <a:t>instance segmentation tasks</a:t>
            </a:r>
            <a:r>
              <a:rPr lang="en-US" sz="2400" dirty="0"/>
              <a:t>. </a:t>
            </a:r>
          </a:p>
          <a:p>
            <a:r>
              <a:rPr lang="en-US" sz="2400" dirty="0"/>
              <a:t>It achieves this by adding a branch for predicting an object mask in parallel with the existing branch for bounding box recognition.</a:t>
            </a:r>
          </a:p>
          <a:p>
            <a:r>
              <a:rPr lang="en-US" sz="2400" dirty="0">
                <a:hlinkClick r:id="rId2"/>
              </a:rPr>
              <a:t>Download Paper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Included in your exams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7B34A-95C0-6DC6-DC37-0962E26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Reading Assignment: Read and Implement MASK RCNN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D01F4-4927-3C46-FEF8-FEAEA9F9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13" y="4083729"/>
            <a:ext cx="3606800" cy="2468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F39A8-B2F0-5FAC-9793-A6F1532F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4138735"/>
            <a:ext cx="4951487" cy="23581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EE692-9B47-5D81-C114-22E375E9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B801-5B03-484F-BACA-4FA2EA2F2076}" type="datetime1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0FDED-0ECC-7144-7A24-1662EE29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0403D-0735-5411-C29A-A096C6C68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61B70B-87D5-FF14-A101-00996561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  <a:r>
              <a:rPr lang="en-US" spc="22" dirty="0"/>
              <a:t> </a:t>
            </a:r>
            <a:r>
              <a:rPr lang="en-US" dirty="0"/>
              <a:t>R-CNN:</a:t>
            </a:r>
            <a:r>
              <a:rPr lang="en-US" spc="71" dirty="0"/>
              <a:t> </a:t>
            </a:r>
            <a:r>
              <a:rPr lang="en-US" dirty="0" err="1"/>
              <a:t>RoI</a:t>
            </a:r>
            <a:r>
              <a:rPr lang="en-US" spc="26" dirty="0"/>
              <a:t> </a:t>
            </a:r>
            <a:r>
              <a:rPr lang="en-US" dirty="0"/>
              <a:t>Pooling</a:t>
            </a:r>
            <a:r>
              <a:rPr lang="en-US" spc="53" dirty="0"/>
              <a:t> </a:t>
            </a:r>
            <a:r>
              <a:rPr lang="en-US" spc="-9" dirty="0"/>
              <a:t>Example</a:t>
            </a:r>
            <a:endParaRPr lang="en-US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E3176C2A-D796-7810-603F-6F8728AB388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7927" r="2438"/>
          <a:stretch/>
        </p:blipFill>
        <p:spPr>
          <a:xfrm>
            <a:off x="76200" y="1600200"/>
            <a:ext cx="12039600" cy="4572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2D857-73FC-2F39-3C17-300C6855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265E-8E96-432D-852C-F09852532D16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F9665-19FD-BFE0-66F1-0D62BC43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77A5-0181-769D-2F90-5CCFA342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1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885FA-EC1F-0BE3-4051-2D7A6A0C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593B-E837-4680-AFEE-9F40BB73F9F7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A90D8-A075-385D-90DC-B09041D2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0EB-C8F6-1595-4141-EA4C467C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8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9CFE6-2FDA-A4E0-E675-B3D7D131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3024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2B1EC-7403-A380-EE56-3E960DBF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404A5-273C-49CE-9DF6-328D6A993601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8F5D6-07C7-2E94-E50D-2A22C64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64A3-B96C-C80A-41FD-E6E0065C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456F056-E90A-75FF-9783-4BF113C2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77623" marR="198915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600" spc="4" dirty="0">
                <a:latin typeface="Calibri"/>
                <a:cs typeface="Calibri"/>
              </a:rPr>
              <a:t>With</a:t>
            </a:r>
            <a:r>
              <a:rPr lang="en-US" sz="3600" spc="-4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all</a:t>
            </a:r>
            <a:r>
              <a:rPr lang="en-US" sz="3600" spc="-4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the </a:t>
            </a:r>
            <a:r>
              <a:rPr lang="en-US" sz="3600" spc="-4" dirty="0">
                <a:latin typeface="Calibri"/>
                <a:cs typeface="Calibri"/>
              </a:rPr>
              <a:t>advancements,</a:t>
            </a:r>
            <a:r>
              <a:rPr lang="en-US" sz="3600" spc="9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there</a:t>
            </a:r>
            <a:r>
              <a:rPr lang="en-US" sz="3600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was</a:t>
            </a:r>
            <a:r>
              <a:rPr lang="en-US" sz="3600" spc="-9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still</a:t>
            </a:r>
            <a:r>
              <a:rPr lang="en-US" sz="3600" spc="4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one </a:t>
            </a:r>
            <a:r>
              <a:rPr lang="en-US" sz="3600" spc="-4" dirty="0">
                <a:latin typeface="Calibri"/>
                <a:cs typeface="Calibri"/>
              </a:rPr>
              <a:t>remaining</a:t>
            </a:r>
            <a:r>
              <a:rPr lang="en-US" sz="3600" dirty="0">
                <a:latin typeface="Calibri"/>
                <a:cs typeface="Calibri"/>
              </a:rPr>
              <a:t> bottleneck</a:t>
            </a:r>
            <a:r>
              <a:rPr lang="en-US" sz="3600" spc="-18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in</a:t>
            </a:r>
            <a:r>
              <a:rPr lang="en-US" sz="3600" spc="4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the </a:t>
            </a:r>
            <a:r>
              <a:rPr lang="en-US" sz="3600" spc="-446" dirty="0">
                <a:latin typeface="Calibri"/>
                <a:cs typeface="Calibri"/>
              </a:rPr>
              <a:t> </a:t>
            </a:r>
            <a:r>
              <a:rPr lang="en-US" sz="3600" spc="-18" dirty="0">
                <a:latin typeface="Calibri"/>
                <a:cs typeface="Calibri"/>
              </a:rPr>
              <a:t>Fast</a:t>
            </a:r>
            <a:r>
              <a:rPr lang="en-US" sz="3600" spc="-4" dirty="0">
                <a:latin typeface="Calibri"/>
                <a:cs typeface="Calibri"/>
              </a:rPr>
              <a:t> </a:t>
            </a:r>
            <a:r>
              <a:rPr lang="en-US" sz="3600" spc="4" dirty="0">
                <a:latin typeface="Calibri"/>
                <a:cs typeface="Calibri"/>
              </a:rPr>
              <a:t>R-CNN</a:t>
            </a:r>
            <a:r>
              <a:rPr lang="en-US" sz="3600" dirty="0">
                <a:latin typeface="Calibri"/>
                <a:cs typeface="Calibri"/>
              </a:rPr>
              <a:t> process — </a:t>
            </a:r>
            <a:r>
              <a:rPr lang="en-US" sz="3600" dirty="0">
                <a:solidFill>
                  <a:srgbClr val="0099CC"/>
                </a:solidFill>
                <a:latin typeface="Calibri"/>
                <a:cs typeface="Calibri"/>
              </a:rPr>
              <a:t>the</a:t>
            </a:r>
            <a:r>
              <a:rPr lang="en-US" sz="3600" spc="-18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lang="en-US" sz="3600" spc="-4" dirty="0">
                <a:solidFill>
                  <a:srgbClr val="0099CC"/>
                </a:solidFill>
                <a:latin typeface="Calibri"/>
                <a:cs typeface="Calibri"/>
              </a:rPr>
              <a:t>region</a:t>
            </a:r>
            <a:r>
              <a:rPr lang="en-US" sz="3600" spc="-9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lang="en-US" sz="3600" spc="-26" dirty="0">
                <a:solidFill>
                  <a:srgbClr val="0099CC"/>
                </a:solidFill>
                <a:latin typeface="Calibri"/>
                <a:cs typeface="Calibri"/>
              </a:rPr>
              <a:t>proposer</a:t>
            </a:r>
            <a:r>
              <a:rPr lang="en-US" sz="3600" spc="-26" dirty="0">
                <a:latin typeface="Calibri"/>
                <a:cs typeface="Calibri"/>
              </a:rPr>
              <a:t>.</a:t>
            </a:r>
            <a:endParaRPr lang="en-US" sz="3600" dirty="0">
              <a:latin typeface="Calibri"/>
              <a:cs typeface="Calibri"/>
            </a:endParaRPr>
          </a:p>
          <a:p>
            <a:pPr marL="177623" marR="4483" indent="-166977"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600" dirty="0">
                <a:latin typeface="Calibri"/>
                <a:cs typeface="Calibri"/>
              </a:rPr>
              <a:t>The very </a:t>
            </a:r>
            <a:r>
              <a:rPr lang="en-US" sz="3600" spc="-13" dirty="0">
                <a:latin typeface="Calibri"/>
                <a:cs typeface="Calibri"/>
              </a:rPr>
              <a:t>first </a:t>
            </a:r>
            <a:r>
              <a:rPr lang="en-US" sz="3600" spc="-9" dirty="0">
                <a:latin typeface="Calibri"/>
                <a:cs typeface="Calibri"/>
              </a:rPr>
              <a:t>step </a:t>
            </a:r>
            <a:r>
              <a:rPr lang="en-US" sz="3600" spc="-4" dirty="0">
                <a:latin typeface="Calibri"/>
                <a:cs typeface="Calibri"/>
              </a:rPr>
              <a:t>to </a:t>
            </a:r>
            <a:r>
              <a:rPr lang="en-US" sz="3600" dirty="0">
                <a:latin typeface="Calibri"/>
                <a:cs typeface="Calibri"/>
              </a:rPr>
              <a:t>detecting the </a:t>
            </a:r>
            <a:r>
              <a:rPr lang="en-US" sz="3600" spc="-4" dirty="0">
                <a:latin typeface="Calibri"/>
                <a:cs typeface="Calibri"/>
              </a:rPr>
              <a:t>locations </a:t>
            </a:r>
            <a:r>
              <a:rPr lang="en-US" sz="3600" spc="4" dirty="0">
                <a:latin typeface="Calibri"/>
                <a:cs typeface="Calibri"/>
              </a:rPr>
              <a:t>of objects </a:t>
            </a:r>
            <a:r>
              <a:rPr lang="en-US" sz="3600" dirty="0">
                <a:latin typeface="Calibri"/>
                <a:cs typeface="Calibri"/>
              </a:rPr>
              <a:t>is </a:t>
            </a:r>
            <a:r>
              <a:rPr lang="en-US" sz="3600" spc="-9" dirty="0">
                <a:latin typeface="Calibri"/>
                <a:cs typeface="Calibri"/>
              </a:rPr>
              <a:t>generating </a:t>
            </a:r>
            <a:r>
              <a:rPr lang="en-US" sz="3600" spc="4" dirty="0">
                <a:latin typeface="Calibri"/>
                <a:cs typeface="Calibri"/>
              </a:rPr>
              <a:t>a </a:t>
            </a:r>
            <a:r>
              <a:rPr lang="en-US" sz="3600" dirty="0">
                <a:latin typeface="Calibri"/>
                <a:cs typeface="Calibri"/>
              </a:rPr>
              <a:t>bunch </a:t>
            </a:r>
            <a:r>
              <a:rPr lang="en-US" sz="3600" spc="-446" dirty="0">
                <a:latin typeface="Calibri"/>
                <a:cs typeface="Calibri"/>
              </a:rPr>
              <a:t> </a:t>
            </a:r>
            <a:r>
              <a:rPr lang="en-US" sz="3600" spc="4" dirty="0">
                <a:latin typeface="Calibri"/>
                <a:cs typeface="Calibri"/>
              </a:rPr>
              <a:t>of</a:t>
            </a:r>
            <a:r>
              <a:rPr lang="en-US" sz="3600" spc="-4" dirty="0">
                <a:latin typeface="Calibri"/>
                <a:cs typeface="Calibri"/>
              </a:rPr>
              <a:t> </a:t>
            </a:r>
            <a:r>
              <a:rPr lang="en-US" sz="3600" spc="-4" dirty="0">
                <a:solidFill>
                  <a:srgbClr val="FF0000"/>
                </a:solidFill>
                <a:latin typeface="Calibri"/>
                <a:cs typeface="Calibri"/>
              </a:rPr>
              <a:t>potential</a:t>
            </a:r>
            <a:r>
              <a:rPr lang="en-US" sz="3600" spc="-2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bounding</a:t>
            </a:r>
            <a:r>
              <a:rPr lang="en-US" sz="36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-18" dirty="0">
                <a:solidFill>
                  <a:srgbClr val="FF0000"/>
                </a:solidFill>
                <a:latin typeface="Calibri"/>
                <a:cs typeface="Calibri"/>
              </a:rPr>
              <a:t>boxes</a:t>
            </a:r>
            <a:r>
              <a:rPr lang="en-US" sz="3600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4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lang="en-US" sz="3600" spc="-4" dirty="0">
                <a:solidFill>
                  <a:srgbClr val="FF0000"/>
                </a:solidFill>
                <a:latin typeface="Calibri"/>
                <a:cs typeface="Calibri"/>
              </a:rPr>
              <a:t>regions</a:t>
            </a:r>
            <a:r>
              <a:rPr lang="en-US" sz="3600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4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sz="3600" spc="-1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-9" dirty="0">
                <a:solidFill>
                  <a:srgbClr val="FF0000"/>
                </a:solidFill>
                <a:latin typeface="Calibri"/>
                <a:cs typeface="Calibri"/>
              </a:rPr>
              <a:t>interest</a:t>
            </a:r>
            <a:r>
              <a:rPr lang="en-US" sz="3600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to </a:t>
            </a:r>
            <a:r>
              <a:rPr lang="en-US" sz="3600" spc="-9" dirty="0">
                <a:latin typeface="Calibri"/>
                <a:cs typeface="Calibri"/>
              </a:rPr>
              <a:t>test.</a:t>
            </a:r>
            <a:endParaRPr lang="en-US" sz="3600" dirty="0">
              <a:latin typeface="Calibri"/>
              <a:cs typeface="Calibri"/>
            </a:endParaRPr>
          </a:p>
          <a:p>
            <a:pPr marL="177623" marR="128875" indent="-166977">
              <a:spcBef>
                <a:spcPts val="710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600" spc="4" dirty="0">
                <a:latin typeface="Calibri"/>
                <a:cs typeface="Calibri"/>
              </a:rPr>
              <a:t>In </a:t>
            </a:r>
            <a:r>
              <a:rPr lang="en-US" sz="3600" spc="-18" dirty="0">
                <a:latin typeface="Calibri"/>
                <a:cs typeface="Calibri"/>
              </a:rPr>
              <a:t>Fast </a:t>
            </a:r>
            <a:r>
              <a:rPr lang="en-US" sz="3600" spc="4" dirty="0">
                <a:latin typeface="Calibri"/>
                <a:cs typeface="Calibri"/>
              </a:rPr>
              <a:t>R-CNN, </a:t>
            </a:r>
            <a:r>
              <a:rPr lang="en-US" sz="3600" dirty="0">
                <a:latin typeface="Calibri"/>
                <a:cs typeface="Calibri"/>
              </a:rPr>
              <a:t>these </a:t>
            </a:r>
            <a:r>
              <a:rPr lang="en-US" sz="3600" spc="-4" dirty="0">
                <a:latin typeface="Calibri"/>
                <a:cs typeface="Calibri"/>
              </a:rPr>
              <a:t>proposals </a:t>
            </a:r>
            <a:r>
              <a:rPr lang="en-US" sz="3600" spc="-9" dirty="0">
                <a:latin typeface="Calibri"/>
                <a:cs typeface="Calibri"/>
              </a:rPr>
              <a:t>were </a:t>
            </a:r>
            <a:r>
              <a:rPr lang="en-US" sz="3600" spc="-4" dirty="0">
                <a:latin typeface="Calibri"/>
                <a:cs typeface="Calibri"/>
              </a:rPr>
              <a:t>created using </a:t>
            </a:r>
            <a:r>
              <a:rPr lang="en-US" sz="3600" i="1" spc="26" dirty="0">
                <a:solidFill>
                  <a:srgbClr val="FF0000"/>
                </a:solidFill>
                <a:latin typeface="Calibri"/>
                <a:cs typeface="Calibri"/>
              </a:rPr>
              <a:t>Selective </a:t>
            </a:r>
            <a:r>
              <a:rPr lang="en-US" sz="3600" i="1" spc="22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lang="en-US" sz="3600" spc="22" dirty="0">
                <a:latin typeface="Calibri"/>
                <a:cs typeface="Calibri"/>
              </a:rPr>
              <a:t>, </a:t>
            </a:r>
            <a:r>
              <a:rPr lang="en-US" sz="3600" spc="4" dirty="0">
                <a:latin typeface="Calibri"/>
                <a:cs typeface="Calibri"/>
              </a:rPr>
              <a:t>a </a:t>
            </a:r>
            <a:r>
              <a:rPr lang="en-US" sz="3600" spc="-9" dirty="0">
                <a:latin typeface="Calibri"/>
                <a:cs typeface="Calibri"/>
              </a:rPr>
              <a:t>fairly </a:t>
            </a:r>
            <a:r>
              <a:rPr lang="en-US" sz="3600" spc="-446" dirty="0">
                <a:latin typeface="Calibri"/>
                <a:cs typeface="Calibri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Calibri"/>
                <a:cs typeface="Calibri"/>
              </a:rPr>
              <a:t>slow</a:t>
            </a:r>
            <a:r>
              <a:rPr lang="en-US" sz="3600" spc="-4" dirty="0">
                <a:solidFill>
                  <a:srgbClr val="00B050"/>
                </a:solidFill>
                <a:latin typeface="Calibri"/>
                <a:cs typeface="Calibri"/>
              </a:rPr>
              <a:t> process</a:t>
            </a:r>
            <a:r>
              <a:rPr lang="en-US" sz="3600" spc="4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that</a:t>
            </a:r>
            <a:r>
              <a:rPr lang="en-US" sz="3600" spc="13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was</a:t>
            </a:r>
            <a:r>
              <a:rPr lang="en-US" sz="3600" spc="-9" dirty="0">
                <a:latin typeface="Calibri"/>
                <a:cs typeface="Calibri"/>
              </a:rPr>
              <a:t> found</a:t>
            </a:r>
            <a:r>
              <a:rPr lang="en-US" sz="3600" spc="4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to </a:t>
            </a:r>
            <a:r>
              <a:rPr lang="en-US" sz="3600" dirty="0">
                <a:latin typeface="Calibri"/>
                <a:cs typeface="Calibri"/>
              </a:rPr>
              <a:t>be</a:t>
            </a:r>
            <a:r>
              <a:rPr lang="en-US" sz="3600" spc="9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the bottleneck</a:t>
            </a:r>
            <a:r>
              <a:rPr lang="en-US" sz="3600" spc="-18" dirty="0">
                <a:latin typeface="Calibri"/>
                <a:cs typeface="Calibri"/>
              </a:rPr>
              <a:t> </a:t>
            </a:r>
            <a:r>
              <a:rPr lang="en-US" sz="3600" spc="4" dirty="0">
                <a:latin typeface="Calibri"/>
                <a:cs typeface="Calibri"/>
              </a:rPr>
              <a:t>of</a:t>
            </a:r>
            <a:r>
              <a:rPr lang="en-US" sz="3600" spc="-4" dirty="0">
                <a:latin typeface="Calibri"/>
                <a:cs typeface="Calibri"/>
              </a:rPr>
              <a:t> </a:t>
            </a:r>
            <a:r>
              <a:rPr lang="en-US" sz="3600" dirty="0">
                <a:latin typeface="Calibri"/>
                <a:cs typeface="Calibri"/>
              </a:rPr>
              <a:t>the</a:t>
            </a:r>
            <a:r>
              <a:rPr lang="en-US" sz="3600" spc="9" dirty="0">
                <a:latin typeface="Calibri"/>
                <a:cs typeface="Calibri"/>
              </a:rPr>
              <a:t> </a:t>
            </a:r>
            <a:r>
              <a:rPr lang="en-US" sz="3600" spc="-13" dirty="0">
                <a:latin typeface="Calibri"/>
                <a:cs typeface="Calibri"/>
              </a:rPr>
              <a:t>overall</a:t>
            </a:r>
            <a:r>
              <a:rPr lang="en-US" sz="3600" spc="-22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process.</a:t>
            </a:r>
            <a:endParaRPr lang="en-US" sz="3600" dirty="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600" dirty="0">
                <a:latin typeface="Calibri"/>
                <a:cs typeface="Calibri"/>
              </a:rPr>
              <a:t>The</a:t>
            </a:r>
            <a:r>
              <a:rPr lang="en-US" sz="3600" spc="-13" dirty="0">
                <a:latin typeface="Calibri"/>
                <a:cs typeface="Calibri"/>
              </a:rPr>
              <a:t> </a:t>
            </a:r>
            <a:r>
              <a:rPr lang="en-US" sz="3600" spc="-4" dirty="0">
                <a:latin typeface="Calibri"/>
                <a:cs typeface="Calibri"/>
              </a:rPr>
              <a:t>insight</a:t>
            </a:r>
            <a:r>
              <a:rPr lang="en-US" sz="3600" dirty="0">
                <a:latin typeface="Calibri"/>
                <a:cs typeface="Calibri"/>
              </a:rPr>
              <a:t> </a:t>
            </a:r>
            <a:r>
              <a:rPr lang="en-US" sz="3600" spc="4" dirty="0">
                <a:latin typeface="Calibri"/>
                <a:cs typeface="Calibri"/>
              </a:rPr>
              <a:t>of</a:t>
            </a:r>
            <a:r>
              <a:rPr lang="en-US" sz="3600" spc="-13" dirty="0">
                <a:latin typeface="Calibri"/>
                <a:cs typeface="Calibri"/>
              </a:rPr>
              <a:t> Faster</a:t>
            </a:r>
            <a:r>
              <a:rPr lang="en-US" sz="3600" spc="-22" dirty="0">
                <a:latin typeface="Calibri"/>
                <a:cs typeface="Calibri"/>
              </a:rPr>
              <a:t> </a:t>
            </a:r>
            <a:r>
              <a:rPr lang="en-US" sz="3600" spc="4" dirty="0">
                <a:latin typeface="Calibri"/>
                <a:cs typeface="Calibri"/>
              </a:rPr>
              <a:t>R-CNN</a:t>
            </a:r>
            <a:endParaRPr lang="en-US" sz="3600" dirty="0">
              <a:latin typeface="Calibri"/>
              <a:cs typeface="Calibri"/>
            </a:endParaRPr>
          </a:p>
          <a:p>
            <a:pPr marL="509895" marR="402313" lvl="1" indent="-165856">
              <a:spcBef>
                <a:spcPts val="415"/>
              </a:spcBef>
              <a:buFont typeface="Arial MT"/>
              <a:buChar char="•"/>
              <a:tabLst>
                <a:tab pos="510455" algn="l"/>
              </a:tabLst>
            </a:pP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Reuse</a:t>
            </a:r>
            <a:r>
              <a:rPr lang="en-US" sz="2800" i="1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800" i="1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CNN</a:t>
            </a:r>
            <a:r>
              <a:rPr lang="en-US" sz="2800" i="1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2" dirty="0">
                <a:solidFill>
                  <a:srgbClr val="C00000"/>
                </a:solidFill>
                <a:latin typeface="Calibri"/>
                <a:cs typeface="Calibri"/>
              </a:rPr>
              <a:t>feature</a:t>
            </a:r>
            <a:r>
              <a:rPr lang="en-US" sz="2800" i="1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maps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2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lang="en-US" sz="2800" i="1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region</a:t>
            </a:r>
            <a:r>
              <a:rPr lang="en-US" sz="2800" i="1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proposals</a:t>
            </a:r>
            <a:r>
              <a:rPr lang="en-US" sz="2800" i="1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instead</a:t>
            </a:r>
            <a:r>
              <a:rPr lang="en-US" sz="2800" i="1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lang="en-US" sz="2800" i="1" spc="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running</a:t>
            </a:r>
            <a:r>
              <a:rPr lang="en-US" sz="2800" i="1" spc="-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800" i="1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separate </a:t>
            </a:r>
            <a:r>
              <a:rPr lang="en-US" sz="2800" i="1" spc="-3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6" dirty="0">
                <a:solidFill>
                  <a:srgbClr val="C00000"/>
                </a:solidFill>
                <a:latin typeface="Calibri"/>
                <a:cs typeface="Calibri"/>
              </a:rPr>
              <a:t>selective</a:t>
            </a:r>
            <a:r>
              <a:rPr lang="en-US" sz="2800" i="1" spc="-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22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lang="en-US" sz="28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i="1" spc="31" dirty="0">
                <a:solidFill>
                  <a:srgbClr val="C00000"/>
                </a:solidFill>
                <a:latin typeface="Calibri"/>
                <a:cs typeface="Calibri"/>
              </a:rPr>
              <a:t>algorithm</a:t>
            </a:r>
            <a:endParaRPr lang="en-US" sz="2800" dirty="0">
              <a:latin typeface="Calibri"/>
              <a:cs typeface="Calibri"/>
            </a:endParaRPr>
          </a:p>
          <a:p>
            <a:endParaRPr lang="en-US" sz="44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49" dirty="0"/>
              <a:t> </a:t>
            </a:r>
            <a:r>
              <a:rPr spc="9" dirty="0"/>
              <a:t>R-CNN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B4084-26F0-3121-78CA-273A2163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1CE1-A529-40B0-B74E-C7FB45BEFA88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8C4C7-5B2F-E595-3B81-CD18F71D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ACDA-66C9-36C7-CEC1-1475E329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ABDE164-48D9-D882-53F2-30FD507B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623" indent="-166977">
              <a:spcBef>
                <a:spcPts val="304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pc="-13" dirty="0">
                <a:latin typeface="Calibri"/>
                <a:cs typeface="Calibri"/>
              </a:rPr>
              <a:t>Faster</a:t>
            </a:r>
            <a:r>
              <a:rPr lang="en-US" spc="-26" dirty="0">
                <a:latin typeface="Calibri"/>
                <a:cs typeface="Calibri"/>
              </a:rPr>
              <a:t> </a:t>
            </a:r>
            <a:r>
              <a:rPr lang="en-US" spc="4" dirty="0">
                <a:latin typeface="Calibri"/>
                <a:cs typeface="Calibri"/>
              </a:rPr>
              <a:t>R-CNN</a:t>
            </a:r>
            <a:r>
              <a:rPr lang="en-US" spc="-9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has two</a:t>
            </a:r>
            <a:r>
              <a:rPr lang="en-US" spc="-22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networks:</a:t>
            </a:r>
            <a:endParaRPr lang="en-US" dirty="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Region</a:t>
            </a:r>
            <a:r>
              <a:rPr lang="en-US" sz="2000" spc="-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proposal</a:t>
            </a:r>
            <a:r>
              <a:rPr lang="en-US" sz="2000" spc="-1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network </a:t>
            </a:r>
            <a:r>
              <a:rPr lang="en-US" sz="2000" spc="9" dirty="0">
                <a:solidFill>
                  <a:srgbClr val="C00000"/>
                </a:solidFill>
                <a:latin typeface="Calibri"/>
                <a:cs typeface="Calibri"/>
              </a:rPr>
              <a:t>(RPN)</a:t>
            </a:r>
            <a:r>
              <a:rPr lang="en-US" sz="2000" spc="-22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-4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lang="en-US" sz="20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generating</a:t>
            </a:r>
            <a:r>
              <a:rPr lang="en-US" sz="2000" spc="-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region</a:t>
            </a:r>
            <a:r>
              <a:rPr lang="en-US" sz="20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proposals</a:t>
            </a:r>
            <a:endParaRPr lang="en-US" sz="2000" dirty="0">
              <a:latin typeface="Calibri"/>
              <a:cs typeface="Calibri"/>
            </a:endParaRPr>
          </a:p>
          <a:p>
            <a:pPr marL="509895" lvl="1" indent="-165856">
              <a:spcBef>
                <a:spcPts val="180"/>
              </a:spcBef>
              <a:buFont typeface="Arial MT"/>
              <a:buChar char="•"/>
              <a:tabLst>
                <a:tab pos="510455" algn="l"/>
              </a:tabLst>
            </a:pP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lang="en-US" sz="2000" spc="-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9" dirty="0">
                <a:solidFill>
                  <a:srgbClr val="C00000"/>
                </a:solidFill>
                <a:latin typeface="Calibri"/>
                <a:cs typeface="Calibri"/>
              </a:rPr>
              <a:t>using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9" dirty="0">
                <a:solidFill>
                  <a:srgbClr val="C00000"/>
                </a:solidFill>
                <a:latin typeface="Calibri"/>
                <a:cs typeface="Calibri"/>
              </a:rPr>
              <a:t>these 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proposals</a:t>
            </a:r>
            <a:r>
              <a:rPr lang="en-US" sz="2000" spc="-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spc="-4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lang="en-US" sz="2000" spc="9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detect</a:t>
            </a:r>
            <a:r>
              <a:rPr lang="en-US" sz="2000" spc="4" dirty="0">
                <a:solidFill>
                  <a:srgbClr val="C00000"/>
                </a:solidFill>
                <a:latin typeface="Calibri"/>
                <a:cs typeface="Calibri"/>
              </a:rPr>
              <a:t> objects.</a:t>
            </a:r>
            <a:endParaRPr lang="en-US" sz="2000" dirty="0">
              <a:latin typeface="Calibri"/>
              <a:cs typeface="Calibri"/>
            </a:endParaRPr>
          </a:p>
          <a:p>
            <a:pPr marL="177623" marR="643252" indent="-166977"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pc="-13" dirty="0">
                <a:latin typeface="Calibri"/>
                <a:cs typeface="Calibri"/>
              </a:rPr>
              <a:t>Faster </a:t>
            </a:r>
            <a:r>
              <a:rPr lang="en-US" spc="4" dirty="0">
                <a:latin typeface="Calibri"/>
                <a:cs typeface="Calibri"/>
              </a:rPr>
              <a:t>R-CNN </a:t>
            </a:r>
            <a:r>
              <a:rPr lang="en-US" dirty="0">
                <a:latin typeface="Calibri"/>
                <a:cs typeface="Calibri"/>
              </a:rPr>
              <a:t>adds </a:t>
            </a:r>
            <a:r>
              <a:rPr lang="en-US" spc="4" dirty="0">
                <a:latin typeface="Calibri"/>
                <a:cs typeface="Calibri"/>
              </a:rPr>
              <a:t>a </a:t>
            </a:r>
            <a:r>
              <a:rPr lang="en-US" dirty="0">
                <a:latin typeface="Calibri"/>
                <a:cs typeface="Calibri"/>
              </a:rPr>
              <a:t>Network </a:t>
            </a:r>
            <a:r>
              <a:rPr lang="en-US" spc="4" dirty="0">
                <a:latin typeface="Calibri"/>
                <a:cs typeface="Calibri"/>
              </a:rPr>
              <a:t>on </a:t>
            </a:r>
            <a:r>
              <a:rPr lang="en-US" dirty="0">
                <a:latin typeface="Calibri"/>
                <a:cs typeface="Calibri"/>
              </a:rPr>
              <a:t>top </a:t>
            </a:r>
            <a:r>
              <a:rPr lang="en-US" spc="4" dirty="0">
                <a:latin typeface="Calibri"/>
                <a:cs typeface="Calibri"/>
              </a:rPr>
              <a:t>of </a:t>
            </a:r>
            <a:r>
              <a:rPr lang="en-US" dirty="0">
                <a:latin typeface="Calibri"/>
                <a:cs typeface="Calibri"/>
              </a:rPr>
              <a:t>the </a:t>
            </a:r>
            <a:r>
              <a:rPr lang="en-US" spc="-13" dirty="0">
                <a:latin typeface="Calibri"/>
                <a:cs typeface="Calibri"/>
              </a:rPr>
              <a:t>features </a:t>
            </a:r>
            <a:r>
              <a:rPr lang="en-US" spc="4" dirty="0">
                <a:latin typeface="Calibri"/>
                <a:cs typeface="Calibri"/>
              </a:rPr>
              <a:t>of </a:t>
            </a:r>
            <a:r>
              <a:rPr lang="en-US" dirty="0">
                <a:latin typeface="Calibri"/>
                <a:cs typeface="Calibri"/>
              </a:rPr>
              <a:t>the </a:t>
            </a:r>
            <a:r>
              <a:rPr lang="en-US" spc="9" dirty="0">
                <a:latin typeface="Calibri"/>
                <a:cs typeface="Calibri"/>
              </a:rPr>
              <a:t>CNN </a:t>
            </a:r>
            <a:r>
              <a:rPr lang="en-US" spc="-446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creating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9" dirty="0">
                <a:latin typeface="Calibri"/>
                <a:cs typeface="Calibri"/>
              </a:rPr>
              <a:t>what’s</a:t>
            </a:r>
            <a:r>
              <a:rPr lang="en-US" dirty="0">
                <a:latin typeface="Calibri"/>
                <a:cs typeface="Calibri"/>
              </a:rPr>
              <a:t> known as the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22" dirty="0">
                <a:solidFill>
                  <a:srgbClr val="00B050"/>
                </a:solidFill>
                <a:latin typeface="Calibri"/>
                <a:cs typeface="Calibri"/>
              </a:rPr>
              <a:t>Region</a:t>
            </a:r>
            <a:r>
              <a:rPr lang="en-US" spc="-22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pc="22" dirty="0">
                <a:solidFill>
                  <a:srgbClr val="00B050"/>
                </a:solidFill>
                <a:latin typeface="Calibri"/>
                <a:cs typeface="Calibri"/>
              </a:rPr>
              <a:t>Proposal</a:t>
            </a:r>
            <a:r>
              <a:rPr lang="en-US" spc="-3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pc="26" dirty="0">
                <a:solidFill>
                  <a:srgbClr val="00B050"/>
                </a:solidFill>
                <a:latin typeface="Calibri"/>
                <a:cs typeface="Calibri"/>
              </a:rPr>
              <a:t>Network</a:t>
            </a:r>
            <a:r>
              <a:rPr lang="en-US" spc="26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177623" indent="-166977">
              <a:spcBef>
                <a:spcPts val="44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pc="4" dirty="0">
                <a:latin typeface="Calibri"/>
                <a:cs typeface="Calibri"/>
              </a:rPr>
              <a:t>RPN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shares</a:t>
            </a:r>
            <a:r>
              <a:rPr lang="en-US" spc="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4" dirty="0">
                <a:solidFill>
                  <a:srgbClr val="00B0F0"/>
                </a:solidFill>
                <a:latin typeface="Calibri"/>
                <a:cs typeface="Calibri"/>
              </a:rPr>
              <a:t>most</a:t>
            </a:r>
            <a:r>
              <a:rPr lang="en-US" spc="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-4" dirty="0">
                <a:solidFill>
                  <a:srgbClr val="00B0F0"/>
                </a:solidFill>
                <a:latin typeface="Calibri"/>
                <a:cs typeface="Calibri"/>
              </a:rPr>
              <a:t>computation</a:t>
            </a:r>
            <a:r>
              <a:rPr lang="en-US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4" dirty="0">
                <a:latin typeface="Calibri"/>
                <a:cs typeface="Calibri"/>
              </a:rPr>
              <a:t>with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4" dirty="0">
                <a:latin typeface="Calibri"/>
                <a:cs typeface="Calibri"/>
              </a:rPr>
              <a:t>object</a:t>
            </a:r>
            <a:r>
              <a:rPr lang="en-US" spc="-9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detection</a:t>
            </a:r>
            <a:r>
              <a:rPr lang="en-US" spc="-3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network.</a:t>
            </a:r>
          </a:p>
          <a:p>
            <a:endParaRPr lang="en-US"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49" dirty="0"/>
              <a:t> </a:t>
            </a:r>
            <a:r>
              <a:rPr spc="9" dirty="0"/>
              <a:t>R-CNN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4203842"/>
            <a:ext cx="5613400" cy="227315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F83CD-EEED-0E4E-7BEA-B578611D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02CB-5744-4AE9-BC90-B752A8940B6B}" type="datetime1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83402-D87B-E63E-E592-F36A70B0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24428-79F0-54AE-DBD9-2AAF67F6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4800" y="1659176"/>
            <a:ext cx="3935693" cy="3979624"/>
            <a:chOff x="5417121" y="1923288"/>
            <a:chExt cx="4345305" cy="4400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7121" y="1923288"/>
              <a:ext cx="4345003" cy="44005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3200" y="4878324"/>
              <a:ext cx="2367280" cy="1051560"/>
            </a:xfrm>
            <a:custGeom>
              <a:avLst/>
              <a:gdLst/>
              <a:ahLst/>
              <a:cxnLst/>
              <a:rect l="l" t="t" r="r" b="b"/>
              <a:pathLst>
                <a:path w="2367279" h="1051560">
                  <a:moveTo>
                    <a:pt x="47244" y="859536"/>
                  </a:moveTo>
                  <a:lnTo>
                    <a:pt x="47244" y="813816"/>
                  </a:lnTo>
                  <a:lnTo>
                    <a:pt x="0" y="813816"/>
                  </a:lnTo>
                  <a:lnTo>
                    <a:pt x="0" y="861060"/>
                  </a:lnTo>
                  <a:lnTo>
                    <a:pt x="23622" y="861060"/>
                  </a:lnTo>
                  <a:lnTo>
                    <a:pt x="47244" y="859536"/>
                  </a:lnTo>
                  <a:close/>
                </a:path>
                <a:path w="2367279" h="1051560">
                  <a:moveTo>
                    <a:pt x="51816" y="899160"/>
                  </a:moveTo>
                  <a:lnTo>
                    <a:pt x="50292" y="888492"/>
                  </a:lnTo>
                  <a:lnTo>
                    <a:pt x="50292" y="891540"/>
                  </a:lnTo>
                  <a:lnTo>
                    <a:pt x="47244" y="874776"/>
                  </a:lnTo>
                  <a:lnTo>
                    <a:pt x="47244" y="861060"/>
                  </a:lnTo>
                  <a:lnTo>
                    <a:pt x="23622" y="861060"/>
                  </a:lnTo>
                  <a:lnTo>
                    <a:pt x="0" y="862584"/>
                  </a:lnTo>
                  <a:lnTo>
                    <a:pt x="3048" y="899160"/>
                  </a:lnTo>
                  <a:lnTo>
                    <a:pt x="6096" y="911352"/>
                  </a:lnTo>
                  <a:lnTo>
                    <a:pt x="51816" y="899160"/>
                  </a:lnTo>
                  <a:close/>
                </a:path>
                <a:path w="2367279" h="1051560">
                  <a:moveTo>
                    <a:pt x="47244" y="861060"/>
                  </a:moveTo>
                  <a:lnTo>
                    <a:pt x="47244" y="859536"/>
                  </a:lnTo>
                  <a:lnTo>
                    <a:pt x="23622" y="861060"/>
                  </a:lnTo>
                  <a:lnTo>
                    <a:pt x="47244" y="861060"/>
                  </a:lnTo>
                  <a:close/>
                </a:path>
                <a:path w="2367279" h="1051560">
                  <a:moveTo>
                    <a:pt x="47244" y="766572"/>
                  </a:moveTo>
                  <a:lnTo>
                    <a:pt x="47244" y="719328"/>
                  </a:lnTo>
                  <a:lnTo>
                    <a:pt x="0" y="719328"/>
                  </a:lnTo>
                  <a:lnTo>
                    <a:pt x="0" y="766572"/>
                  </a:lnTo>
                  <a:lnTo>
                    <a:pt x="47244" y="766572"/>
                  </a:lnTo>
                  <a:close/>
                </a:path>
                <a:path w="2367279" h="1051560">
                  <a:moveTo>
                    <a:pt x="47244" y="672084"/>
                  </a:moveTo>
                  <a:lnTo>
                    <a:pt x="47244" y="624840"/>
                  </a:lnTo>
                  <a:lnTo>
                    <a:pt x="0" y="624840"/>
                  </a:lnTo>
                  <a:lnTo>
                    <a:pt x="0" y="672084"/>
                  </a:lnTo>
                  <a:lnTo>
                    <a:pt x="47244" y="672084"/>
                  </a:lnTo>
                  <a:close/>
                </a:path>
                <a:path w="2367279" h="1051560">
                  <a:moveTo>
                    <a:pt x="47244" y="577596"/>
                  </a:moveTo>
                  <a:lnTo>
                    <a:pt x="47244" y="530352"/>
                  </a:lnTo>
                  <a:lnTo>
                    <a:pt x="0" y="530352"/>
                  </a:lnTo>
                  <a:lnTo>
                    <a:pt x="0" y="577596"/>
                  </a:lnTo>
                  <a:lnTo>
                    <a:pt x="47244" y="577596"/>
                  </a:lnTo>
                  <a:close/>
                </a:path>
                <a:path w="2367279" h="1051560">
                  <a:moveTo>
                    <a:pt x="47244" y="483108"/>
                  </a:moveTo>
                  <a:lnTo>
                    <a:pt x="47244" y="437388"/>
                  </a:lnTo>
                  <a:lnTo>
                    <a:pt x="0" y="437388"/>
                  </a:lnTo>
                  <a:lnTo>
                    <a:pt x="0" y="483108"/>
                  </a:lnTo>
                  <a:lnTo>
                    <a:pt x="47244" y="483108"/>
                  </a:lnTo>
                  <a:close/>
                </a:path>
                <a:path w="2367279" h="1051560">
                  <a:moveTo>
                    <a:pt x="47244" y="390144"/>
                  </a:moveTo>
                  <a:lnTo>
                    <a:pt x="47244" y="342900"/>
                  </a:lnTo>
                  <a:lnTo>
                    <a:pt x="0" y="342900"/>
                  </a:lnTo>
                  <a:lnTo>
                    <a:pt x="0" y="390144"/>
                  </a:lnTo>
                  <a:lnTo>
                    <a:pt x="47244" y="390144"/>
                  </a:lnTo>
                  <a:close/>
                </a:path>
                <a:path w="2367279" h="1051560">
                  <a:moveTo>
                    <a:pt x="47244" y="295656"/>
                  </a:moveTo>
                  <a:lnTo>
                    <a:pt x="47244" y="248412"/>
                  </a:lnTo>
                  <a:lnTo>
                    <a:pt x="0" y="248412"/>
                  </a:lnTo>
                  <a:lnTo>
                    <a:pt x="0" y="295656"/>
                  </a:lnTo>
                  <a:lnTo>
                    <a:pt x="47244" y="295656"/>
                  </a:lnTo>
                  <a:close/>
                </a:path>
                <a:path w="2367279" h="1051560">
                  <a:moveTo>
                    <a:pt x="50292" y="160020"/>
                  </a:moveTo>
                  <a:lnTo>
                    <a:pt x="4572" y="147828"/>
                  </a:lnTo>
                  <a:lnTo>
                    <a:pt x="3048" y="152400"/>
                  </a:lnTo>
                  <a:lnTo>
                    <a:pt x="0" y="190500"/>
                  </a:lnTo>
                  <a:lnTo>
                    <a:pt x="0" y="201168"/>
                  </a:lnTo>
                  <a:lnTo>
                    <a:pt x="47244" y="201168"/>
                  </a:lnTo>
                  <a:lnTo>
                    <a:pt x="47244" y="176784"/>
                  </a:lnTo>
                  <a:lnTo>
                    <a:pt x="50292" y="160020"/>
                  </a:lnTo>
                  <a:close/>
                </a:path>
                <a:path w="2367279" h="1051560">
                  <a:moveTo>
                    <a:pt x="89916" y="88392"/>
                  </a:moveTo>
                  <a:lnTo>
                    <a:pt x="54864" y="56388"/>
                  </a:lnTo>
                  <a:lnTo>
                    <a:pt x="44196" y="68580"/>
                  </a:lnTo>
                  <a:lnTo>
                    <a:pt x="32004" y="83820"/>
                  </a:lnTo>
                  <a:lnTo>
                    <a:pt x="24384" y="97536"/>
                  </a:lnTo>
                  <a:lnTo>
                    <a:pt x="64008" y="121920"/>
                  </a:lnTo>
                  <a:lnTo>
                    <a:pt x="71628" y="109728"/>
                  </a:lnTo>
                  <a:lnTo>
                    <a:pt x="71628" y="111252"/>
                  </a:lnTo>
                  <a:lnTo>
                    <a:pt x="80772" y="97536"/>
                  </a:lnTo>
                  <a:lnTo>
                    <a:pt x="80772" y="98842"/>
                  </a:lnTo>
                  <a:lnTo>
                    <a:pt x="89916" y="88392"/>
                  </a:lnTo>
                  <a:close/>
                </a:path>
                <a:path w="2367279" h="1051560">
                  <a:moveTo>
                    <a:pt x="80772" y="98842"/>
                  </a:moveTo>
                  <a:lnTo>
                    <a:pt x="80772" y="97536"/>
                  </a:lnTo>
                  <a:lnTo>
                    <a:pt x="79248" y="100584"/>
                  </a:lnTo>
                  <a:lnTo>
                    <a:pt x="80772" y="98842"/>
                  </a:lnTo>
                  <a:close/>
                </a:path>
                <a:path w="2367279" h="1051560">
                  <a:moveTo>
                    <a:pt x="160020" y="50292"/>
                  </a:moveTo>
                  <a:lnTo>
                    <a:pt x="147828" y="4572"/>
                  </a:lnTo>
                  <a:lnTo>
                    <a:pt x="134112" y="7620"/>
                  </a:lnTo>
                  <a:lnTo>
                    <a:pt x="100584" y="22860"/>
                  </a:lnTo>
                  <a:lnTo>
                    <a:pt x="97536" y="24384"/>
                  </a:lnTo>
                  <a:lnTo>
                    <a:pt x="121920" y="64008"/>
                  </a:lnTo>
                  <a:lnTo>
                    <a:pt x="134112" y="58589"/>
                  </a:lnTo>
                  <a:lnTo>
                    <a:pt x="134112" y="57912"/>
                  </a:lnTo>
                  <a:lnTo>
                    <a:pt x="147828" y="53797"/>
                  </a:lnTo>
                  <a:lnTo>
                    <a:pt x="147828" y="53340"/>
                  </a:lnTo>
                  <a:lnTo>
                    <a:pt x="160020" y="50292"/>
                  </a:lnTo>
                  <a:close/>
                </a:path>
                <a:path w="2367279" h="1051560">
                  <a:moveTo>
                    <a:pt x="135636" y="57912"/>
                  </a:moveTo>
                  <a:lnTo>
                    <a:pt x="134112" y="57912"/>
                  </a:lnTo>
                  <a:lnTo>
                    <a:pt x="134112" y="58589"/>
                  </a:lnTo>
                  <a:lnTo>
                    <a:pt x="135636" y="57912"/>
                  </a:lnTo>
                  <a:close/>
                </a:path>
                <a:path w="2367279" h="1051560">
                  <a:moveTo>
                    <a:pt x="149352" y="53340"/>
                  </a:moveTo>
                  <a:lnTo>
                    <a:pt x="147828" y="53340"/>
                  </a:lnTo>
                  <a:lnTo>
                    <a:pt x="147828" y="53797"/>
                  </a:lnTo>
                  <a:lnTo>
                    <a:pt x="149352" y="53340"/>
                  </a:lnTo>
                  <a:close/>
                </a:path>
                <a:path w="2367279" h="1051560">
                  <a:moveTo>
                    <a:pt x="248412" y="47244"/>
                  </a:moveTo>
                  <a:lnTo>
                    <a:pt x="248412" y="0"/>
                  </a:lnTo>
                  <a:lnTo>
                    <a:pt x="201168" y="0"/>
                  </a:lnTo>
                  <a:lnTo>
                    <a:pt x="201168" y="47244"/>
                  </a:lnTo>
                  <a:lnTo>
                    <a:pt x="248412" y="47244"/>
                  </a:lnTo>
                  <a:close/>
                </a:path>
                <a:path w="2367279" h="1051560">
                  <a:moveTo>
                    <a:pt x="341376" y="47244"/>
                  </a:moveTo>
                  <a:lnTo>
                    <a:pt x="341376" y="0"/>
                  </a:lnTo>
                  <a:lnTo>
                    <a:pt x="294132" y="0"/>
                  </a:lnTo>
                  <a:lnTo>
                    <a:pt x="294132" y="47244"/>
                  </a:lnTo>
                  <a:lnTo>
                    <a:pt x="341376" y="47244"/>
                  </a:lnTo>
                  <a:close/>
                </a:path>
                <a:path w="2367279" h="1051560">
                  <a:moveTo>
                    <a:pt x="435864" y="47244"/>
                  </a:moveTo>
                  <a:lnTo>
                    <a:pt x="435864" y="0"/>
                  </a:lnTo>
                  <a:lnTo>
                    <a:pt x="388620" y="0"/>
                  </a:lnTo>
                  <a:lnTo>
                    <a:pt x="388620" y="47244"/>
                  </a:lnTo>
                  <a:lnTo>
                    <a:pt x="435864" y="47244"/>
                  </a:lnTo>
                  <a:close/>
                </a:path>
                <a:path w="2367279" h="1051560">
                  <a:moveTo>
                    <a:pt x="530352" y="47244"/>
                  </a:moveTo>
                  <a:lnTo>
                    <a:pt x="530352" y="0"/>
                  </a:lnTo>
                  <a:lnTo>
                    <a:pt x="483108" y="0"/>
                  </a:lnTo>
                  <a:lnTo>
                    <a:pt x="483108" y="47244"/>
                  </a:lnTo>
                  <a:lnTo>
                    <a:pt x="530352" y="47244"/>
                  </a:lnTo>
                  <a:close/>
                </a:path>
                <a:path w="2367279" h="1051560">
                  <a:moveTo>
                    <a:pt x="624840" y="47244"/>
                  </a:moveTo>
                  <a:lnTo>
                    <a:pt x="624840" y="0"/>
                  </a:lnTo>
                  <a:lnTo>
                    <a:pt x="577596" y="0"/>
                  </a:lnTo>
                  <a:lnTo>
                    <a:pt x="577596" y="47244"/>
                  </a:lnTo>
                  <a:lnTo>
                    <a:pt x="624840" y="47244"/>
                  </a:lnTo>
                  <a:close/>
                </a:path>
                <a:path w="2367279" h="1051560">
                  <a:moveTo>
                    <a:pt x="719328" y="47244"/>
                  </a:moveTo>
                  <a:lnTo>
                    <a:pt x="719328" y="0"/>
                  </a:lnTo>
                  <a:lnTo>
                    <a:pt x="672084" y="0"/>
                  </a:lnTo>
                  <a:lnTo>
                    <a:pt x="672084" y="47244"/>
                  </a:lnTo>
                  <a:lnTo>
                    <a:pt x="719328" y="47244"/>
                  </a:lnTo>
                  <a:close/>
                </a:path>
                <a:path w="2367279" h="1051560">
                  <a:moveTo>
                    <a:pt x="813816" y="47244"/>
                  </a:moveTo>
                  <a:lnTo>
                    <a:pt x="813816" y="0"/>
                  </a:lnTo>
                  <a:lnTo>
                    <a:pt x="766572" y="0"/>
                  </a:lnTo>
                  <a:lnTo>
                    <a:pt x="766572" y="47244"/>
                  </a:lnTo>
                  <a:lnTo>
                    <a:pt x="813816" y="47244"/>
                  </a:lnTo>
                  <a:close/>
                </a:path>
                <a:path w="2367279" h="1051560">
                  <a:moveTo>
                    <a:pt x="908304" y="47244"/>
                  </a:moveTo>
                  <a:lnTo>
                    <a:pt x="908304" y="0"/>
                  </a:lnTo>
                  <a:lnTo>
                    <a:pt x="861060" y="0"/>
                  </a:lnTo>
                  <a:lnTo>
                    <a:pt x="861060" y="47244"/>
                  </a:lnTo>
                  <a:lnTo>
                    <a:pt x="908304" y="47244"/>
                  </a:lnTo>
                  <a:close/>
                </a:path>
                <a:path w="2367279" h="1051560">
                  <a:moveTo>
                    <a:pt x="1002792" y="47244"/>
                  </a:moveTo>
                  <a:lnTo>
                    <a:pt x="1002792" y="0"/>
                  </a:lnTo>
                  <a:lnTo>
                    <a:pt x="955548" y="0"/>
                  </a:lnTo>
                  <a:lnTo>
                    <a:pt x="955548" y="47244"/>
                  </a:lnTo>
                  <a:lnTo>
                    <a:pt x="1002792" y="47244"/>
                  </a:lnTo>
                  <a:close/>
                </a:path>
                <a:path w="2367279" h="1051560">
                  <a:moveTo>
                    <a:pt x="1095756" y="47244"/>
                  </a:moveTo>
                  <a:lnTo>
                    <a:pt x="1095756" y="0"/>
                  </a:lnTo>
                  <a:lnTo>
                    <a:pt x="1048512" y="0"/>
                  </a:lnTo>
                  <a:lnTo>
                    <a:pt x="1048512" y="47244"/>
                  </a:lnTo>
                  <a:lnTo>
                    <a:pt x="1095756" y="47244"/>
                  </a:lnTo>
                  <a:close/>
                </a:path>
                <a:path w="2367279" h="1051560">
                  <a:moveTo>
                    <a:pt x="1190244" y="47244"/>
                  </a:moveTo>
                  <a:lnTo>
                    <a:pt x="1190244" y="0"/>
                  </a:lnTo>
                  <a:lnTo>
                    <a:pt x="1143000" y="0"/>
                  </a:lnTo>
                  <a:lnTo>
                    <a:pt x="1143000" y="47244"/>
                  </a:lnTo>
                  <a:lnTo>
                    <a:pt x="1190244" y="47244"/>
                  </a:lnTo>
                  <a:close/>
                </a:path>
                <a:path w="2367279" h="1051560">
                  <a:moveTo>
                    <a:pt x="1284732" y="47244"/>
                  </a:moveTo>
                  <a:lnTo>
                    <a:pt x="1284732" y="0"/>
                  </a:lnTo>
                  <a:lnTo>
                    <a:pt x="1237488" y="0"/>
                  </a:lnTo>
                  <a:lnTo>
                    <a:pt x="1237488" y="47244"/>
                  </a:lnTo>
                  <a:lnTo>
                    <a:pt x="1284732" y="47244"/>
                  </a:lnTo>
                  <a:close/>
                </a:path>
                <a:path w="2367279" h="1051560">
                  <a:moveTo>
                    <a:pt x="1379220" y="47244"/>
                  </a:moveTo>
                  <a:lnTo>
                    <a:pt x="1379220" y="0"/>
                  </a:lnTo>
                  <a:lnTo>
                    <a:pt x="1331976" y="0"/>
                  </a:lnTo>
                  <a:lnTo>
                    <a:pt x="1331976" y="47244"/>
                  </a:lnTo>
                  <a:lnTo>
                    <a:pt x="1379220" y="47244"/>
                  </a:lnTo>
                  <a:close/>
                </a:path>
                <a:path w="2367279" h="1051560">
                  <a:moveTo>
                    <a:pt x="1473708" y="47244"/>
                  </a:moveTo>
                  <a:lnTo>
                    <a:pt x="1473708" y="0"/>
                  </a:lnTo>
                  <a:lnTo>
                    <a:pt x="1426464" y="0"/>
                  </a:lnTo>
                  <a:lnTo>
                    <a:pt x="1426464" y="47244"/>
                  </a:lnTo>
                  <a:lnTo>
                    <a:pt x="1473708" y="47244"/>
                  </a:lnTo>
                  <a:close/>
                </a:path>
                <a:path w="2367279" h="1051560">
                  <a:moveTo>
                    <a:pt x="1568196" y="47244"/>
                  </a:moveTo>
                  <a:lnTo>
                    <a:pt x="1568196" y="0"/>
                  </a:lnTo>
                  <a:lnTo>
                    <a:pt x="1520952" y="0"/>
                  </a:lnTo>
                  <a:lnTo>
                    <a:pt x="1520952" y="47244"/>
                  </a:lnTo>
                  <a:lnTo>
                    <a:pt x="1568196" y="47244"/>
                  </a:lnTo>
                  <a:close/>
                </a:path>
                <a:path w="2367279" h="1051560">
                  <a:moveTo>
                    <a:pt x="1662684" y="47244"/>
                  </a:moveTo>
                  <a:lnTo>
                    <a:pt x="1662684" y="0"/>
                  </a:lnTo>
                  <a:lnTo>
                    <a:pt x="1615440" y="0"/>
                  </a:lnTo>
                  <a:lnTo>
                    <a:pt x="1615440" y="47244"/>
                  </a:lnTo>
                  <a:lnTo>
                    <a:pt x="1662684" y="47244"/>
                  </a:lnTo>
                  <a:close/>
                </a:path>
                <a:path w="2367279" h="1051560">
                  <a:moveTo>
                    <a:pt x="1757172" y="47244"/>
                  </a:moveTo>
                  <a:lnTo>
                    <a:pt x="1757172" y="0"/>
                  </a:lnTo>
                  <a:lnTo>
                    <a:pt x="1709928" y="0"/>
                  </a:lnTo>
                  <a:lnTo>
                    <a:pt x="1709928" y="47244"/>
                  </a:lnTo>
                  <a:lnTo>
                    <a:pt x="1757172" y="47244"/>
                  </a:lnTo>
                  <a:close/>
                </a:path>
                <a:path w="2367279" h="1051560">
                  <a:moveTo>
                    <a:pt x="1850136" y="47244"/>
                  </a:moveTo>
                  <a:lnTo>
                    <a:pt x="1850136" y="0"/>
                  </a:lnTo>
                  <a:lnTo>
                    <a:pt x="1802892" y="0"/>
                  </a:lnTo>
                  <a:lnTo>
                    <a:pt x="1802892" y="47244"/>
                  </a:lnTo>
                  <a:lnTo>
                    <a:pt x="1850136" y="47244"/>
                  </a:lnTo>
                  <a:close/>
                </a:path>
                <a:path w="2367279" h="1051560">
                  <a:moveTo>
                    <a:pt x="1944624" y="47244"/>
                  </a:moveTo>
                  <a:lnTo>
                    <a:pt x="1944624" y="0"/>
                  </a:lnTo>
                  <a:lnTo>
                    <a:pt x="1897380" y="0"/>
                  </a:lnTo>
                  <a:lnTo>
                    <a:pt x="1897380" y="47244"/>
                  </a:lnTo>
                  <a:lnTo>
                    <a:pt x="1944624" y="47244"/>
                  </a:lnTo>
                  <a:close/>
                </a:path>
                <a:path w="2367279" h="1051560">
                  <a:moveTo>
                    <a:pt x="2039112" y="47244"/>
                  </a:moveTo>
                  <a:lnTo>
                    <a:pt x="2039112" y="0"/>
                  </a:lnTo>
                  <a:lnTo>
                    <a:pt x="1991868" y="0"/>
                  </a:lnTo>
                  <a:lnTo>
                    <a:pt x="1991868" y="47244"/>
                  </a:lnTo>
                  <a:lnTo>
                    <a:pt x="2039112" y="47244"/>
                  </a:lnTo>
                  <a:close/>
                </a:path>
                <a:path w="2367279" h="1051560">
                  <a:moveTo>
                    <a:pt x="2133600" y="47244"/>
                  </a:moveTo>
                  <a:lnTo>
                    <a:pt x="2133600" y="0"/>
                  </a:lnTo>
                  <a:lnTo>
                    <a:pt x="2086356" y="0"/>
                  </a:lnTo>
                  <a:lnTo>
                    <a:pt x="2086356" y="47244"/>
                  </a:lnTo>
                  <a:lnTo>
                    <a:pt x="2133600" y="47244"/>
                  </a:lnTo>
                  <a:close/>
                </a:path>
                <a:path w="2367279" h="1051560">
                  <a:moveTo>
                    <a:pt x="2235708" y="9144"/>
                  </a:moveTo>
                  <a:lnTo>
                    <a:pt x="2232660" y="7620"/>
                  </a:lnTo>
                  <a:lnTo>
                    <a:pt x="2214372" y="3048"/>
                  </a:lnTo>
                  <a:lnTo>
                    <a:pt x="2196084" y="0"/>
                  </a:lnTo>
                  <a:lnTo>
                    <a:pt x="2182368" y="0"/>
                  </a:lnTo>
                  <a:lnTo>
                    <a:pt x="2179320" y="47244"/>
                  </a:lnTo>
                  <a:lnTo>
                    <a:pt x="2191512" y="47244"/>
                  </a:lnTo>
                  <a:lnTo>
                    <a:pt x="2191512" y="47521"/>
                  </a:lnTo>
                  <a:lnTo>
                    <a:pt x="2203704" y="49737"/>
                  </a:lnTo>
                  <a:lnTo>
                    <a:pt x="2203704" y="48768"/>
                  </a:lnTo>
                  <a:lnTo>
                    <a:pt x="2219086" y="52963"/>
                  </a:lnTo>
                  <a:lnTo>
                    <a:pt x="2235708" y="9144"/>
                  </a:lnTo>
                  <a:close/>
                </a:path>
                <a:path w="2367279" h="1051560">
                  <a:moveTo>
                    <a:pt x="2191512" y="47521"/>
                  </a:moveTo>
                  <a:lnTo>
                    <a:pt x="2191512" y="47244"/>
                  </a:lnTo>
                  <a:lnTo>
                    <a:pt x="2189988" y="47244"/>
                  </a:lnTo>
                  <a:lnTo>
                    <a:pt x="2191512" y="47521"/>
                  </a:lnTo>
                  <a:close/>
                </a:path>
                <a:path w="2367279" h="1051560">
                  <a:moveTo>
                    <a:pt x="2206752" y="50292"/>
                  </a:moveTo>
                  <a:lnTo>
                    <a:pt x="2203704" y="48768"/>
                  </a:lnTo>
                  <a:lnTo>
                    <a:pt x="2203704" y="49737"/>
                  </a:lnTo>
                  <a:lnTo>
                    <a:pt x="2206752" y="50292"/>
                  </a:lnTo>
                  <a:close/>
                </a:path>
                <a:path w="2367279" h="1051560">
                  <a:moveTo>
                    <a:pt x="2220468" y="53340"/>
                  </a:moveTo>
                  <a:lnTo>
                    <a:pt x="2219086" y="52963"/>
                  </a:lnTo>
                  <a:lnTo>
                    <a:pt x="2218944" y="53340"/>
                  </a:lnTo>
                  <a:lnTo>
                    <a:pt x="2220468" y="53340"/>
                  </a:lnTo>
                  <a:close/>
                </a:path>
                <a:path w="2367279" h="1051560">
                  <a:moveTo>
                    <a:pt x="2257120" y="71504"/>
                  </a:moveTo>
                  <a:lnTo>
                    <a:pt x="2255520" y="70104"/>
                  </a:lnTo>
                  <a:lnTo>
                    <a:pt x="2257044" y="71628"/>
                  </a:lnTo>
                  <a:close/>
                </a:path>
                <a:path w="2367279" h="1051560">
                  <a:moveTo>
                    <a:pt x="2321052" y="67056"/>
                  </a:moveTo>
                  <a:lnTo>
                    <a:pt x="2311908" y="54864"/>
                  </a:lnTo>
                  <a:lnTo>
                    <a:pt x="2298192" y="42672"/>
                  </a:lnTo>
                  <a:lnTo>
                    <a:pt x="2282952" y="32004"/>
                  </a:lnTo>
                  <a:lnTo>
                    <a:pt x="2281428" y="32004"/>
                  </a:lnTo>
                  <a:lnTo>
                    <a:pt x="2257120" y="71504"/>
                  </a:lnTo>
                  <a:lnTo>
                    <a:pt x="2266188" y="79438"/>
                  </a:lnTo>
                  <a:lnTo>
                    <a:pt x="2266188" y="79248"/>
                  </a:lnTo>
                  <a:lnTo>
                    <a:pt x="2276856" y="88582"/>
                  </a:lnTo>
                  <a:lnTo>
                    <a:pt x="2276856" y="88392"/>
                  </a:lnTo>
                  <a:lnTo>
                    <a:pt x="2287524" y="99060"/>
                  </a:lnTo>
                  <a:lnTo>
                    <a:pt x="2321052" y="67056"/>
                  </a:lnTo>
                  <a:close/>
                </a:path>
                <a:path w="2367279" h="1051560">
                  <a:moveTo>
                    <a:pt x="2267712" y="80772"/>
                  </a:moveTo>
                  <a:lnTo>
                    <a:pt x="2266188" y="79248"/>
                  </a:lnTo>
                  <a:lnTo>
                    <a:pt x="2266188" y="79438"/>
                  </a:lnTo>
                  <a:lnTo>
                    <a:pt x="2267712" y="80772"/>
                  </a:lnTo>
                  <a:close/>
                </a:path>
                <a:path w="2367279" h="1051560">
                  <a:moveTo>
                    <a:pt x="2278380" y="89916"/>
                  </a:moveTo>
                  <a:lnTo>
                    <a:pt x="2276856" y="88392"/>
                  </a:lnTo>
                  <a:lnTo>
                    <a:pt x="2276856" y="88582"/>
                  </a:lnTo>
                  <a:lnTo>
                    <a:pt x="2278380" y="89916"/>
                  </a:lnTo>
                  <a:close/>
                </a:path>
                <a:path w="2367279" h="1051560">
                  <a:moveTo>
                    <a:pt x="2365248" y="164592"/>
                  </a:moveTo>
                  <a:lnTo>
                    <a:pt x="2363724" y="152400"/>
                  </a:lnTo>
                  <a:lnTo>
                    <a:pt x="2359152" y="134112"/>
                  </a:lnTo>
                  <a:lnTo>
                    <a:pt x="2351532" y="115824"/>
                  </a:lnTo>
                  <a:lnTo>
                    <a:pt x="2350008" y="112776"/>
                  </a:lnTo>
                  <a:lnTo>
                    <a:pt x="2307336" y="132588"/>
                  </a:lnTo>
                  <a:lnTo>
                    <a:pt x="2308860" y="135636"/>
                  </a:lnTo>
                  <a:lnTo>
                    <a:pt x="2308860" y="134112"/>
                  </a:lnTo>
                  <a:lnTo>
                    <a:pt x="2313432" y="149352"/>
                  </a:lnTo>
                  <a:lnTo>
                    <a:pt x="2313432" y="146304"/>
                  </a:lnTo>
                  <a:lnTo>
                    <a:pt x="2318004" y="163068"/>
                  </a:lnTo>
                  <a:lnTo>
                    <a:pt x="2318004" y="172212"/>
                  </a:lnTo>
                  <a:lnTo>
                    <a:pt x="2365248" y="164592"/>
                  </a:lnTo>
                  <a:close/>
                </a:path>
                <a:path w="2367279" h="1051560">
                  <a:moveTo>
                    <a:pt x="2318004" y="172212"/>
                  </a:moveTo>
                  <a:lnTo>
                    <a:pt x="2318004" y="163068"/>
                  </a:lnTo>
                  <a:lnTo>
                    <a:pt x="2316480" y="160020"/>
                  </a:lnTo>
                  <a:lnTo>
                    <a:pt x="2318004" y="172212"/>
                  </a:lnTo>
                  <a:close/>
                </a:path>
                <a:path w="2367279" h="1051560">
                  <a:moveTo>
                    <a:pt x="2366772" y="262128"/>
                  </a:moveTo>
                  <a:lnTo>
                    <a:pt x="2366772" y="214884"/>
                  </a:lnTo>
                  <a:lnTo>
                    <a:pt x="2319528" y="214884"/>
                  </a:lnTo>
                  <a:lnTo>
                    <a:pt x="2319528" y="262128"/>
                  </a:lnTo>
                  <a:lnTo>
                    <a:pt x="2366772" y="262128"/>
                  </a:lnTo>
                  <a:close/>
                </a:path>
                <a:path w="2367279" h="1051560">
                  <a:moveTo>
                    <a:pt x="2366772" y="356616"/>
                  </a:moveTo>
                  <a:lnTo>
                    <a:pt x="2366772" y="309372"/>
                  </a:lnTo>
                  <a:lnTo>
                    <a:pt x="2319528" y="309372"/>
                  </a:lnTo>
                  <a:lnTo>
                    <a:pt x="2319528" y="356616"/>
                  </a:lnTo>
                  <a:lnTo>
                    <a:pt x="2366772" y="356616"/>
                  </a:lnTo>
                  <a:close/>
                </a:path>
                <a:path w="2367279" h="1051560">
                  <a:moveTo>
                    <a:pt x="2366772" y="451104"/>
                  </a:moveTo>
                  <a:lnTo>
                    <a:pt x="2366772" y="403860"/>
                  </a:lnTo>
                  <a:lnTo>
                    <a:pt x="2319528" y="403860"/>
                  </a:lnTo>
                  <a:lnTo>
                    <a:pt x="2319528" y="451104"/>
                  </a:lnTo>
                  <a:lnTo>
                    <a:pt x="2366772" y="451104"/>
                  </a:lnTo>
                  <a:close/>
                </a:path>
                <a:path w="2367279" h="1051560">
                  <a:moveTo>
                    <a:pt x="2366772" y="545592"/>
                  </a:moveTo>
                  <a:lnTo>
                    <a:pt x="2366772" y="498348"/>
                  </a:lnTo>
                  <a:lnTo>
                    <a:pt x="2319528" y="498348"/>
                  </a:lnTo>
                  <a:lnTo>
                    <a:pt x="2319528" y="545592"/>
                  </a:lnTo>
                  <a:lnTo>
                    <a:pt x="2366772" y="545592"/>
                  </a:lnTo>
                  <a:close/>
                </a:path>
                <a:path w="2367279" h="1051560">
                  <a:moveTo>
                    <a:pt x="2366772" y="640080"/>
                  </a:moveTo>
                  <a:lnTo>
                    <a:pt x="2366772" y="592836"/>
                  </a:lnTo>
                  <a:lnTo>
                    <a:pt x="2319528" y="592836"/>
                  </a:lnTo>
                  <a:lnTo>
                    <a:pt x="2319528" y="640080"/>
                  </a:lnTo>
                  <a:lnTo>
                    <a:pt x="2366772" y="640080"/>
                  </a:lnTo>
                  <a:close/>
                </a:path>
                <a:path w="2367279" h="1051560">
                  <a:moveTo>
                    <a:pt x="2366772" y="734568"/>
                  </a:moveTo>
                  <a:lnTo>
                    <a:pt x="2366772" y="687324"/>
                  </a:lnTo>
                  <a:lnTo>
                    <a:pt x="2319528" y="687324"/>
                  </a:lnTo>
                  <a:lnTo>
                    <a:pt x="2319528" y="734568"/>
                  </a:lnTo>
                  <a:lnTo>
                    <a:pt x="2366772" y="734568"/>
                  </a:lnTo>
                  <a:close/>
                </a:path>
                <a:path w="2367279" h="1051560">
                  <a:moveTo>
                    <a:pt x="2366772" y="827532"/>
                  </a:moveTo>
                  <a:lnTo>
                    <a:pt x="2366772" y="780288"/>
                  </a:lnTo>
                  <a:lnTo>
                    <a:pt x="2319528" y="780288"/>
                  </a:lnTo>
                  <a:lnTo>
                    <a:pt x="2319528" y="827532"/>
                  </a:lnTo>
                  <a:lnTo>
                    <a:pt x="2366772" y="827532"/>
                  </a:lnTo>
                  <a:close/>
                </a:path>
                <a:path w="2367279" h="1051560">
                  <a:moveTo>
                    <a:pt x="2318004" y="915766"/>
                  </a:moveTo>
                  <a:lnTo>
                    <a:pt x="2318004" y="888492"/>
                  </a:lnTo>
                  <a:lnTo>
                    <a:pt x="2313432" y="905256"/>
                  </a:lnTo>
                  <a:lnTo>
                    <a:pt x="2313432" y="902208"/>
                  </a:lnTo>
                  <a:lnTo>
                    <a:pt x="2310384" y="912876"/>
                  </a:lnTo>
                  <a:lnTo>
                    <a:pt x="2318004" y="915766"/>
                  </a:lnTo>
                  <a:close/>
                </a:path>
                <a:path w="2367279" h="1051560">
                  <a:moveTo>
                    <a:pt x="2366772" y="880872"/>
                  </a:moveTo>
                  <a:lnTo>
                    <a:pt x="2366772" y="876300"/>
                  </a:lnTo>
                  <a:lnTo>
                    <a:pt x="2319528" y="874776"/>
                  </a:lnTo>
                  <a:lnTo>
                    <a:pt x="2316480" y="891540"/>
                  </a:lnTo>
                  <a:lnTo>
                    <a:pt x="2318004" y="888492"/>
                  </a:lnTo>
                  <a:lnTo>
                    <a:pt x="2318004" y="915766"/>
                  </a:lnTo>
                  <a:lnTo>
                    <a:pt x="2354580" y="929640"/>
                  </a:lnTo>
                  <a:lnTo>
                    <a:pt x="2359152" y="917448"/>
                  </a:lnTo>
                  <a:lnTo>
                    <a:pt x="2363724" y="899160"/>
                  </a:lnTo>
                  <a:lnTo>
                    <a:pt x="2366772" y="880872"/>
                  </a:lnTo>
                  <a:close/>
                </a:path>
                <a:path w="2367279" h="1051560">
                  <a:moveTo>
                    <a:pt x="2278380" y="961644"/>
                  </a:moveTo>
                  <a:lnTo>
                    <a:pt x="2266188" y="972312"/>
                  </a:lnTo>
                  <a:lnTo>
                    <a:pt x="2261616" y="976884"/>
                  </a:lnTo>
                  <a:lnTo>
                    <a:pt x="2276856" y="996134"/>
                  </a:lnTo>
                  <a:lnTo>
                    <a:pt x="2276856" y="963168"/>
                  </a:lnTo>
                  <a:lnTo>
                    <a:pt x="2278380" y="961644"/>
                  </a:lnTo>
                  <a:close/>
                </a:path>
                <a:path w="2367279" h="1051560">
                  <a:moveTo>
                    <a:pt x="2287524" y="1009609"/>
                  </a:moveTo>
                  <a:lnTo>
                    <a:pt x="2287524" y="952500"/>
                  </a:lnTo>
                  <a:lnTo>
                    <a:pt x="2276856" y="963168"/>
                  </a:lnTo>
                  <a:lnTo>
                    <a:pt x="2276856" y="996134"/>
                  </a:lnTo>
                  <a:lnTo>
                    <a:pt x="2287524" y="1009609"/>
                  </a:lnTo>
                  <a:close/>
                </a:path>
                <a:path w="2367279" h="1051560">
                  <a:moveTo>
                    <a:pt x="2328672" y="976884"/>
                  </a:moveTo>
                  <a:lnTo>
                    <a:pt x="2290572" y="947928"/>
                  </a:lnTo>
                  <a:lnTo>
                    <a:pt x="2286000" y="954024"/>
                  </a:lnTo>
                  <a:lnTo>
                    <a:pt x="2287524" y="952500"/>
                  </a:lnTo>
                  <a:lnTo>
                    <a:pt x="2287524" y="1009609"/>
                  </a:lnTo>
                  <a:lnTo>
                    <a:pt x="2290572" y="1013460"/>
                  </a:lnTo>
                  <a:lnTo>
                    <a:pt x="2298192" y="1008888"/>
                  </a:lnTo>
                  <a:lnTo>
                    <a:pt x="2311908" y="996696"/>
                  </a:lnTo>
                  <a:lnTo>
                    <a:pt x="2324100" y="982980"/>
                  </a:lnTo>
                  <a:lnTo>
                    <a:pt x="2328672" y="976884"/>
                  </a:lnTo>
                  <a:close/>
                </a:path>
                <a:path w="2367279" h="1051560">
                  <a:moveTo>
                    <a:pt x="2191512" y="1051560"/>
                  </a:moveTo>
                  <a:lnTo>
                    <a:pt x="2191512" y="1004316"/>
                  </a:lnTo>
                  <a:lnTo>
                    <a:pt x="2188464" y="1004316"/>
                  </a:lnTo>
                  <a:lnTo>
                    <a:pt x="2189988" y="1051560"/>
                  </a:lnTo>
                  <a:lnTo>
                    <a:pt x="2191512" y="1051560"/>
                  </a:lnTo>
                  <a:close/>
                </a:path>
                <a:path w="2367279" h="1051560">
                  <a:moveTo>
                    <a:pt x="2206752" y="1001268"/>
                  </a:moveTo>
                  <a:lnTo>
                    <a:pt x="2189988" y="1004316"/>
                  </a:lnTo>
                  <a:lnTo>
                    <a:pt x="2191512" y="1004316"/>
                  </a:lnTo>
                  <a:lnTo>
                    <a:pt x="2191512" y="1051560"/>
                  </a:lnTo>
                  <a:lnTo>
                    <a:pt x="2196084" y="1051560"/>
                  </a:lnTo>
                  <a:lnTo>
                    <a:pt x="2203704" y="1050290"/>
                  </a:lnTo>
                  <a:lnTo>
                    <a:pt x="2203704" y="1002792"/>
                  </a:lnTo>
                  <a:lnTo>
                    <a:pt x="2206752" y="1001268"/>
                  </a:lnTo>
                  <a:close/>
                </a:path>
                <a:path w="2367279" h="1051560">
                  <a:moveTo>
                    <a:pt x="2220468" y="1046988"/>
                  </a:moveTo>
                  <a:lnTo>
                    <a:pt x="2220468" y="998220"/>
                  </a:lnTo>
                  <a:lnTo>
                    <a:pt x="2203704" y="1002792"/>
                  </a:lnTo>
                  <a:lnTo>
                    <a:pt x="2203704" y="1050290"/>
                  </a:lnTo>
                  <a:lnTo>
                    <a:pt x="2214372" y="1048512"/>
                  </a:lnTo>
                  <a:lnTo>
                    <a:pt x="2220468" y="1046988"/>
                  </a:lnTo>
                  <a:close/>
                </a:path>
                <a:path w="2367279" h="1051560">
                  <a:moveTo>
                    <a:pt x="2243328" y="1039368"/>
                  </a:moveTo>
                  <a:lnTo>
                    <a:pt x="2226564" y="995172"/>
                  </a:lnTo>
                  <a:lnTo>
                    <a:pt x="2217420" y="998220"/>
                  </a:lnTo>
                  <a:lnTo>
                    <a:pt x="2220468" y="998220"/>
                  </a:lnTo>
                  <a:lnTo>
                    <a:pt x="2220468" y="1046988"/>
                  </a:lnTo>
                  <a:lnTo>
                    <a:pt x="2232660" y="1043940"/>
                  </a:lnTo>
                  <a:lnTo>
                    <a:pt x="2243328" y="1039368"/>
                  </a:lnTo>
                  <a:close/>
                </a:path>
                <a:path w="2367279" h="1051560">
                  <a:moveTo>
                    <a:pt x="2141220" y="1051560"/>
                  </a:moveTo>
                  <a:lnTo>
                    <a:pt x="2141220" y="1004316"/>
                  </a:lnTo>
                  <a:lnTo>
                    <a:pt x="2095500" y="1004316"/>
                  </a:lnTo>
                  <a:lnTo>
                    <a:pt x="2095500" y="1051560"/>
                  </a:lnTo>
                  <a:lnTo>
                    <a:pt x="2141220" y="1051560"/>
                  </a:lnTo>
                  <a:close/>
                </a:path>
                <a:path w="2367279" h="1051560">
                  <a:moveTo>
                    <a:pt x="2048256" y="1051560"/>
                  </a:moveTo>
                  <a:lnTo>
                    <a:pt x="2048256" y="1004316"/>
                  </a:lnTo>
                  <a:lnTo>
                    <a:pt x="2001012" y="1004316"/>
                  </a:lnTo>
                  <a:lnTo>
                    <a:pt x="2001012" y="1051560"/>
                  </a:lnTo>
                  <a:lnTo>
                    <a:pt x="2048256" y="1051560"/>
                  </a:lnTo>
                  <a:close/>
                </a:path>
                <a:path w="2367279" h="1051560">
                  <a:moveTo>
                    <a:pt x="1953768" y="1051560"/>
                  </a:moveTo>
                  <a:lnTo>
                    <a:pt x="1953768" y="1004316"/>
                  </a:lnTo>
                  <a:lnTo>
                    <a:pt x="1906524" y="1004316"/>
                  </a:lnTo>
                  <a:lnTo>
                    <a:pt x="1906524" y="1051560"/>
                  </a:lnTo>
                  <a:lnTo>
                    <a:pt x="1953768" y="1051560"/>
                  </a:lnTo>
                  <a:close/>
                </a:path>
                <a:path w="2367279" h="1051560">
                  <a:moveTo>
                    <a:pt x="1859280" y="1051560"/>
                  </a:moveTo>
                  <a:lnTo>
                    <a:pt x="1859280" y="1004316"/>
                  </a:lnTo>
                  <a:lnTo>
                    <a:pt x="1812036" y="1004316"/>
                  </a:lnTo>
                  <a:lnTo>
                    <a:pt x="1812036" y="1051560"/>
                  </a:lnTo>
                  <a:lnTo>
                    <a:pt x="1859280" y="1051560"/>
                  </a:lnTo>
                  <a:close/>
                </a:path>
                <a:path w="2367279" h="1051560">
                  <a:moveTo>
                    <a:pt x="1764792" y="1051560"/>
                  </a:moveTo>
                  <a:lnTo>
                    <a:pt x="1764792" y="1004316"/>
                  </a:lnTo>
                  <a:lnTo>
                    <a:pt x="1717548" y="1004316"/>
                  </a:lnTo>
                  <a:lnTo>
                    <a:pt x="1717548" y="1051560"/>
                  </a:lnTo>
                  <a:lnTo>
                    <a:pt x="1764792" y="1051560"/>
                  </a:lnTo>
                  <a:close/>
                </a:path>
                <a:path w="2367279" h="1051560">
                  <a:moveTo>
                    <a:pt x="1670304" y="1051560"/>
                  </a:moveTo>
                  <a:lnTo>
                    <a:pt x="1670304" y="1004316"/>
                  </a:lnTo>
                  <a:lnTo>
                    <a:pt x="1623060" y="1004316"/>
                  </a:lnTo>
                  <a:lnTo>
                    <a:pt x="1623060" y="1051560"/>
                  </a:lnTo>
                  <a:lnTo>
                    <a:pt x="1670304" y="1051560"/>
                  </a:lnTo>
                  <a:close/>
                </a:path>
                <a:path w="2367279" h="1051560">
                  <a:moveTo>
                    <a:pt x="1575816" y="1051560"/>
                  </a:moveTo>
                  <a:lnTo>
                    <a:pt x="1575816" y="1004316"/>
                  </a:lnTo>
                  <a:lnTo>
                    <a:pt x="1528572" y="1004316"/>
                  </a:lnTo>
                  <a:lnTo>
                    <a:pt x="1528572" y="1051560"/>
                  </a:lnTo>
                  <a:lnTo>
                    <a:pt x="1575816" y="1051560"/>
                  </a:lnTo>
                  <a:close/>
                </a:path>
                <a:path w="2367279" h="1051560">
                  <a:moveTo>
                    <a:pt x="1481328" y="1051560"/>
                  </a:moveTo>
                  <a:lnTo>
                    <a:pt x="1481328" y="1004316"/>
                  </a:lnTo>
                  <a:lnTo>
                    <a:pt x="1434084" y="1004316"/>
                  </a:lnTo>
                  <a:lnTo>
                    <a:pt x="1434084" y="1051560"/>
                  </a:lnTo>
                  <a:lnTo>
                    <a:pt x="1481328" y="1051560"/>
                  </a:lnTo>
                  <a:close/>
                </a:path>
                <a:path w="2367279" h="1051560">
                  <a:moveTo>
                    <a:pt x="1386840" y="1051560"/>
                  </a:moveTo>
                  <a:lnTo>
                    <a:pt x="1386840" y="1004316"/>
                  </a:lnTo>
                  <a:lnTo>
                    <a:pt x="1341120" y="1004316"/>
                  </a:lnTo>
                  <a:lnTo>
                    <a:pt x="1341120" y="1051560"/>
                  </a:lnTo>
                  <a:lnTo>
                    <a:pt x="1386840" y="1051560"/>
                  </a:lnTo>
                  <a:close/>
                </a:path>
                <a:path w="2367279" h="1051560">
                  <a:moveTo>
                    <a:pt x="1293876" y="1051560"/>
                  </a:moveTo>
                  <a:lnTo>
                    <a:pt x="1293876" y="1004316"/>
                  </a:lnTo>
                  <a:lnTo>
                    <a:pt x="1246632" y="1004316"/>
                  </a:lnTo>
                  <a:lnTo>
                    <a:pt x="1246632" y="1051560"/>
                  </a:lnTo>
                  <a:lnTo>
                    <a:pt x="1293876" y="1051560"/>
                  </a:lnTo>
                  <a:close/>
                </a:path>
                <a:path w="2367279" h="1051560">
                  <a:moveTo>
                    <a:pt x="1199388" y="1051560"/>
                  </a:moveTo>
                  <a:lnTo>
                    <a:pt x="1199388" y="1004316"/>
                  </a:lnTo>
                  <a:lnTo>
                    <a:pt x="1152144" y="1004316"/>
                  </a:lnTo>
                  <a:lnTo>
                    <a:pt x="1152144" y="1051560"/>
                  </a:lnTo>
                  <a:lnTo>
                    <a:pt x="1199388" y="1051560"/>
                  </a:lnTo>
                  <a:close/>
                </a:path>
                <a:path w="2367279" h="1051560">
                  <a:moveTo>
                    <a:pt x="1104900" y="1051560"/>
                  </a:moveTo>
                  <a:lnTo>
                    <a:pt x="1104900" y="1004316"/>
                  </a:lnTo>
                  <a:lnTo>
                    <a:pt x="1057656" y="1004316"/>
                  </a:lnTo>
                  <a:lnTo>
                    <a:pt x="1057656" y="1051560"/>
                  </a:lnTo>
                  <a:lnTo>
                    <a:pt x="1104900" y="1051560"/>
                  </a:lnTo>
                  <a:close/>
                </a:path>
                <a:path w="2367279" h="1051560">
                  <a:moveTo>
                    <a:pt x="1010412" y="1051560"/>
                  </a:moveTo>
                  <a:lnTo>
                    <a:pt x="1010412" y="1004316"/>
                  </a:lnTo>
                  <a:lnTo>
                    <a:pt x="963168" y="1004316"/>
                  </a:lnTo>
                  <a:lnTo>
                    <a:pt x="963168" y="1051560"/>
                  </a:lnTo>
                  <a:lnTo>
                    <a:pt x="1010412" y="1051560"/>
                  </a:lnTo>
                  <a:close/>
                </a:path>
                <a:path w="2367279" h="1051560">
                  <a:moveTo>
                    <a:pt x="915924" y="1051560"/>
                  </a:moveTo>
                  <a:lnTo>
                    <a:pt x="915924" y="1004316"/>
                  </a:lnTo>
                  <a:lnTo>
                    <a:pt x="868680" y="1004316"/>
                  </a:lnTo>
                  <a:lnTo>
                    <a:pt x="868680" y="1051560"/>
                  </a:lnTo>
                  <a:lnTo>
                    <a:pt x="915924" y="1051560"/>
                  </a:lnTo>
                  <a:close/>
                </a:path>
                <a:path w="2367279" h="1051560">
                  <a:moveTo>
                    <a:pt x="821436" y="1051560"/>
                  </a:moveTo>
                  <a:lnTo>
                    <a:pt x="821436" y="1004316"/>
                  </a:lnTo>
                  <a:lnTo>
                    <a:pt x="774192" y="1004316"/>
                  </a:lnTo>
                  <a:lnTo>
                    <a:pt x="774192" y="1051560"/>
                  </a:lnTo>
                  <a:lnTo>
                    <a:pt x="821436" y="1051560"/>
                  </a:lnTo>
                  <a:close/>
                </a:path>
                <a:path w="2367279" h="1051560">
                  <a:moveTo>
                    <a:pt x="726948" y="1051560"/>
                  </a:moveTo>
                  <a:lnTo>
                    <a:pt x="726948" y="1004316"/>
                  </a:lnTo>
                  <a:lnTo>
                    <a:pt x="679704" y="1004316"/>
                  </a:lnTo>
                  <a:lnTo>
                    <a:pt x="679704" y="1051560"/>
                  </a:lnTo>
                  <a:lnTo>
                    <a:pt x="726948" y="1051560"/>
                  </a:lnTo>
                  <a:close/>
                </a:path>
                <a:path w="2367279" h="1051560">
                  <a:moveTo>
                    <a:pt x="632460" y="1051560"/>
                  </a:moveTo>
                  <a:lnTo>
                    <a:pt x="632460" y="1004316"/>
                  </a:lnTo>
                  <a:lnTo>
                    <a:pt x="586740" y="1004316"/>
                  </a:lnTo>
                  <a:lnTo>
                    <a:pt x="586740" y="1051560"/>
                  </a:lnTo>
                  <a:lnTo>
                    <a:pt x="632460" y="1051560"/>
                  </a:lnTo>
                  <a:close/>
                </a:path>
                <a:path w="2367279" h="1051560">
                  <a:moveTo>
                    <a:pt x="539496" y="1051560"/>
                  </a:moveTo>
                  <a:lnTo>
                    <a:pt x="539496" y="1004316"/>
                  </a:lnTo>
                  <a:lnTo>
                    <a:pt x="492252" y="1004316"/>
                  </a:lnTo>
                  <a:lnTo>
                    <a:pt x="492252" y="1051560"/>
                  </a:lnTo>
                  <a:lnTo>
                    <a:pt x="539496" y="1051560"/>
                  </a:lnTo>
                  <a:close/>
                </a:path>
                <a:path w="2367279" h="1051560">
                  <a:moveTo>
                    <a:pt x="445008" y="1051560"/>
                  </a:moveTo>
                  <a:lnTo>
                    <a:pt x="445008" y="1004316"/>
                  </a:lnTo>
                  <a:lnTo>
                    <a:pt x="397764" y="1004316"/>
                  </a:lnTo>
                  <a:lnTo>
                    <a:pt x="397764" y="1051560"/>
                  </a:lnTo>
                  <a:lnTo>
                    <a:pt x="445008" y="1051560"/>
                  </a:lnTo>
                  <a:close/>
                </a:path>
                <a:path w="2367279" h="1051560">
                  <a:moveTo>
                    <a:pt x="350520" y="1051560"/>
                  </a:moveTo>
                  <a:lnTo>
                    <a:pt x="350520" y="1004316"/>
                  </a:lnTo>
                  <a:lnTo>
                    <a:pt x="303276" y="1004316"/>
                  </a:lnTo>
                  <a:lnTo>
                    <a:pt x="303276" y="1051560"/>
                  </a:lnTo>
                  <a:lnTo>
                    <a:pt x="350520" y="1051560"/>
                  </a:lnTo>
                  <a:close/>
                </a:path>
                <a:path w="2367279" h="1051560">
                  <a:moveTo>
                    <a:pt x="256032" y="1051560"/>
                  </a:moveTo>
                  <a:lnTo>
                    <a:pt x="256032" y="1004316"/>
                  </a:lnTo>
                  <a:lnTo>
                    <a:pt x="208788" y="1004316"/>
                  </a:lnTo>
                  <a:lnTo>
                    <a:pt x="208788" y="1051560"/>
                  </a:lnTo>
                  <a:lnTo>
                    <a:pt x="256032" y="1051560"/>
                  </a:lnTo>
                  <a:close/>
                </a:path>
                <a:path w="2367279" h="1051560">
                  <a:moveTo>
                    <a:pt x="135636" y="993648"/>
                  </a:moveTo>
                  <a:lnTo>
                    <a:pt x="128016" y="990600"/>
                  </a:lnTo>
                  <a:lnTo>
                    <a:pt x="106680" y="1033272"/>
                  </a:lnTo>
                  <a:lnTo>
                    <a:pt x="117348" y="1037844"/>
                  </a:lnTo>
                  <a:lnTo>
                    <a:pt x="134112" y="1043940"/>
                  </a:lnTo>
                  <a:lnTo>
                    <a:pt x="134112" y="993648"/>
                  </a:lnTo>
                  <a:lnTo>
                    <a:pt x="135636" y="993648"/>
                  </a:lnTo>
                  <a:close/>
                </a:path>
                <a:path w="2367279" h="1051560">
                  <a:moveTo>
                    <a:pt x="149352" y="998220"/>
                  </a:moveTo>
                  <a:lnTo>
                    <a:pt x="134112" y="993648"/>
                  </a:lnTo>
                  <a:lnTo>
                    <a:pt x="134112" y="1043940"/>
                  </a:lnTo>
                  <a:lnTo>
                    <a:pt x="147828" y="1047369"/>
                  </a:lnTo>
                  <a:lnTo>
                    <a:pt x="147828" y="998220"/>
                  </a:lnTo>
                  <a:lnTo>
                    <a:pt x="149352" y="998220"/>
                  </a:lnTo>
                  <a:close/>
                </a:path>
                <a:path w="2367279" h="1051560">
                  <a:moveTo>
                    <a:pt x="163068" y="1021080"/>
                  </a:moveTo>
                  <a:lnTo>
                    <a:pt x="163068" y="1002792"/>
                  </a:lnTo>
                  <a:lnTo>
                    <a:pt x="147828" y="998220"/>
                  </a:lnTo>
                  <a:lnTo>
                    <a:pt x="147828" y="1047369"/>
                  </a:lnTo>
                  <a:lnTo>
                    <a:pt x="152400" y="1048512"/>
                  </a:lnTo>
                  <a:lnTo>
                    <a:pt x="158496" y="1048512"/>
                  </a:lnTo>
                  <a:lnTo>
                    <a:pt x="163068" y="1021080"/>
                  </a:lnTo>
                  <a:close/>
                </a:path>
                <a:path w="2367279" h="1051560">
                  <a:moveTo>
                    <a:pt x="166116" y="1002792"/>
                  </a:moveTo>
                  <a:lnTo>
                    <a:pt x="161544" y="1001268"/>
                  </a:lnTo>
                  <a:lnTo>
                    <a:pt x="163068" y="1002792"/>
                  </a:lnTo>
                  <a:lnTo>
                    <a:pt x="163068" y="1021080"/>
                  </a:lnTo>
                  <a:lnTo>
                    <a:pt x="166116" y="1002792"/>
                  </a:lnTo>
                  <a:close/>
                </a:path>
                <a:path w="2367279" h="1051560">
                  <a:moveTo>
                    <a:pt x="80772" y="982762"/>
                  </a:moveTo>
                  <a:lnTo>
                    <a:pt x="80772" y="954024"/>
                  </a:lnTo>
                  <a:lnTo>
                    <a:pt x="71628" y="940308"/>
                  </a:lnTo>
                  <a:lnTo>
                    <a:pt x="71628" y="941832"/>
                  </a:lnTo>
                  <a:lnTo>
                    <a:pt x="68580" y="935736"/>
                  </a:lnTo>
                  <a:lnTo>
                    <a:pt x="28956" y="961644"/>
                  </a:lnTo>
                  <a:lnTo>
                    <a:pt x="32004" y="967740"/>
                  </a:lnTo>
                  <a:lnTo>
                    <a:pt x="44196" y="982980"/>
                  </a:lnTo>
                  <a:lnTo>
                    <a:pt x="56388" y="996696"/>
                  </a:lnTo>
                  <a:lnTo>
                    <a:pt x="62484" y="1002792"/>
                  </a:lnTo>
                  <a:lnTo>
                    <a:pt x="80772" y="982762"/>
                  </a:lnTo>
                  <a:close/>
                </a:path>
                <a:path w="2367279" h="1051560">
                  <a:moveTo>
                    <a:pt x="89916" y="963168"/>
                  </a:moveTo>
                  <a:lnTo>
                    <a:pt x="79248" y="950976"/>
                  </a:lnTo>
                  <a:lnTo>
                    <a:pt x="80772" y="954024"/>
                  </a:lnTo>
                  <a:lnTo>
                    <a:pt x="80772" y="982762"/>
                  </a:lnTo>
                  <a:lnTo>
                    <a:pt x="88392" y="974416"/>
                  </a:lnTo>
                  <a:lnTo>
                    <a:pt x="88392" y="961644"/>
                  </a:lnTo>
                  <a:lnTo>
                    <a:pt x="89916" y="963168"/>
                  </a:lnTo>
                  <a:close/>
                </a:path>
                <a:path w="2367279" h="1051560">
                  <a:moveTo>
                    <a:pt x="94488" y="967740"/>
                  </a:moveTo>
                  <a:lnTo>
                    <a:pt x="88392" y="961644"/>
                  </a:lnTo>
                  <a:lnTo>
                    <a:pt x="88392" y="974416"/>
                  </a:lnTo>
                  <a:lnTo>
                    <a:pt x="94488" y="967740"/>
                  </a:lnTo>
                  <a:close/>
                </a:path>
              </a:pathLst>
            </a:custGeom>
            <a:solidFill>
              <a:srgbClr val="40709B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278724B-7594-85E3-F319-621E7A07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696200" cy="4525963"/>
          </a:xfrm>
        </p:spPr>
        <p:txBody>
          <a:bodyPr>
            <a:normAutofit/>
          </a:bodyPr>
          <a:lstStyle/>
          <a:p>
            <a:pPr marL="177623" marR="189950" indent="-166977">
              <a:spcBef>
                <a:spcPts val="366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4" dirty="0">
                <a:latin typeface="Calibri"/>
                <a:cs typeface="Calibri"/>
              </a:rPr>
              <a:t>In </a:t>
            </a:r>
            <a:r>
              <a:rPr lang="en-US" sz="3200" spc="-13" dirty="0">
                <a:latin typeface="Calibri"/>
                <a:cs typeface="Calibri"/>
              </a:rPr>
              <a:t>Faster </a:t>
            </a:r>
            <a:r>
              <a:rPr lang="en-US" sz="3200" spc="4" dirty="0">
                <a:latin typeface="Calibri"/>
                <a:cs typeface="Calibri"/>
              </a:rPr>
              <a:t>R-CNN, a </a:t>
            </a:r>
            <a:r>
              <a:rPr lang="en-US" sz="3200" dirty="0">
                <a:solidFill>
                  <a:srgbClr val="00B0F0"/>
                </a:solidFill>
                <a:latin typeface="Calibri"/>
                <a:cs typeface="Calibri"/>
              </a:rPr>
              <a:t>single </a:t>
            </a:r>
            <a:r>
              <a:rPr lang="en-US" sz="3200" spc="9" dirty="0">
                <a:solidFill>
                  <a:srgbClr val="00B0F0"/>
                </a:solidFill>
                <a:latin typeface="Calibri"/>
                <a:cs typeface="Calibri"/>
              </a:rPr>
              <a:t>CNN </a:t>
            </a:r>
            <a:r>
              <a:rPr lang="en-US" sz="3200" dirty="0">
                <a:latin typeface="Calibri"/>
                <a:cs typeface="Calibri"/>
              </a:rPr>
              <a:t>is used </a:t>
            </a:r>
            <a:r>
              <a:rPr lang="en-US" sz="3200" spc="-13" dirty="0">
                <a:latin typeface="Calibri"/>
                <a:cs typeface="Calibri"/>
              </a:rPr>
              <a:t>for </a:t>
            </a:r>
            <a:r>
              <a:rPr lang="en-US" sz="3200" spc="-446" dirty="0"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00B0F0"/>
                </a:solidFill>
                <a:latin typeface="Calibri"/>
                <a:cs typeface="Calibri"/>
              </a:rPr>
              <a:t>region</a:t>
            </a:r>
            <a:r>
              <a:rPr lang="en-US" sz="3200" spc="-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00B0F0"/>
                </a:solidFill>
                <a:latin typeface="Calibri"/>
                <a:cs typeface="Calibri"/>
              </a:rPr>
              <a:t>proposals,</a:t>
            </a:r>
            <a:r>
              <a:rPr lang="en-US" sz="3200" spc="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alibri"/>
                <a:cs typeface="Calibri"/>
              </a:rPr>
              <a:t>and</a:t>
            </a:r>
            <a:r>
              <a:rPr lang="en-US" sz="3200" spc="9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z="3200" spc="-4" dirty="0">
                <a:solidFill>
                  <a:srgbClr val="00B0F0"/>
                </a:solidFill>
                <a:latin typeface="Calibri"/>
                <a:cs typeface="Calibri"/>
              </a:rPr>
              <a:t>classifications</a:t>
            </a:r>
            <a:endParaRPr lang="en-US" sz="3200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22" dirty="0">
                <a:latin typeface="Calibri"/>
                <a:cs typeface="Calibri"/>
              </a:rPr>
              <a:t>Inputs:</a:t>
            </a:r>
            <a:r>
              <a:rPr lang="en-US" sz="3200" spc="-44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Images</a:t>
            </a:r>
          </a:p>
          <a:p>
            <a:pPr marL="177623" marR="4483" indent="-166977">
              <a:spcBef>
                <a:spcPts val="750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spc="26" dirty="0">
                <a:latin typeface="Calibri"/>
                <a:cs typeface="Calibri"/>
              </a:rPr>
              <a:t>Outputs: </a:t>
            </a:r>
            <a:r>
              <a:rPr lang="en-US" sz="3200" spc="-4" dirty="0">
                <a:latin typeface="Calibri"/>
                <a:cs typeface="Calibri"/>
              </a:rPr>
              <a:t>Classifications </a:t>
            </a:r>
            <a:r>
              <a:rPr lang="en-US" sz="3200" dirty="0">
                <a:latin typeface="Calibri"/>
                <a:cs typeface="Calibri"/>
              </a:rPr>
              <a:t>and bounding </a:t>
            </a:r>
            <a:r>
              <a:rPr lang="en-US" sz="3200" spc="-13" dirty="0">
                <a:latin typeface="Calibri"/>
                <a:cs typeface="Calibri"/>
              </a:rPr>
              <a:t>box </a:t>
            </a:r>
            <a:r>
              <a:rPr lang="en-US" sz="3200" spc="-446" dirty="0">
                <a:latin typeface="Calibri"/>
                <a:cs typeface="Calibri"/>
              </a:rPr>
              <a:t> </a:t>
            </a:r>
            <a:r>
              <a:rPr lang="en-US" sz="3200" spc="-9" dirty="0">
                <a:latin typeface="Calibri"/>
                <a:cs typeface="Calibri"/>
              </a:rPr>
              <a:t>coordinates</a:t>
            </a:r>
            <a:r>
              <a:rPr lang="en-US" sz="3200" spc="-13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of</a:t>
            </a:r>
            <a:r>
              <a:rPr lang="en-US" sz="3200" spc="-4" dirty="0">
                <a:latin typeface="Calibri"/>
                <a:cs typeface="Calibri"/>
              </a:rPr>
              <a:t> </a:t>
            </a:r>
            <a:r>
              <a:rPr lang="en-US" sz="3200" spc="4" dirty="0">
                <a:latin typeface="Calibri"/>
                <a:cs typeface="Calibri"/>
              </a:rPr>
              <a:t>objects</a:t>
            </a:r>
            <a:r>
              <a:rPr lang="en-US" sz="3200" spc="-13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in the</a:t>
            </a:r>
            <a:r>
              <a:rPr lang="en-US" sz="3200" spc="-4" dirty="0">
                <a:latin typeface="Calibri"/>
                <a:cs typeface="Calibri"/>
              </a:rPr>
              <a:t> images.</a:t>
            </a:r>
            <a:endParaRPr lang="en-US" sz="3200" dirty="0">
              <a:latin typeface="Calibri"/>
              <a:cs typeface="Calibri"/>
            </a:endParaRPr>
          </a:p>
          <a:p>
            <a:pPr marL="177623" indent="-166977">
              <a:spcBef>
                <a:spcPts val="459"/>
              </a:spcBef>
              <a:buFont typeface="Arial MT"/>
              <a:buChar char="•"/>
              <a:tabLst>
                <a:tab pos="178183" algn="l"/>
              </a:tabLst>
            </a:pPr>
            <a:r>
              <a:rPr lang="en-US" sz="3200" dirty="0">
                <a:solidFill>
                  <a:srgbClr val="006FC0"/>
                </a:solidFill>
                <a:latin typeface="Calibri"/>
                <a:cs typeface="Calibri"/>
              </a:rPr>
              <a:t>Base</a:t>
            </a:r>
            <a:r>
              <a:rPr lang="en-US" sz="3200" spc="-22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006FC0"/>
                </a:solidFill>
                <a:latin typeface="Calibri"/>
                <a:cs typeface="Calibri"/>
              </a:rPr>
              <a:t>Network</a:t>
            </a:r>
            <a:endParaRPr lang="en-US" sz="3200" dirty="0">
              <a:latin typeface="Calibri"/>
              <a:cs typeface="Calibri"/>
            </a:endParaRPr>
          </a:p>
          <a:p>
            <a:pPr marL="509895" lvl="1" indent="-165856">
              <a:spcBef>
                <a:spcPts val="202"/>
              </a:spcBef>
              <a:buFont typeface="Arial MT"/>
              <a:buChar char="•"/>
              <a:tabLst>
                <a:tab pos="510455" algn="l"/>
              </a:tabLst>
            </a:pPr>
            <a:r>
              <a:rPr lang="en-US" spc="-9" dirty="0">
                <a:latin typeface="Calibri"/>
                <a:cs typeface="Calibri"/>
              </a:rPr>
              <a:t>Faster </a:t>
            </a:r>
            <a:r>
              <a:rPr lang="en-US" spc="13" dirty="0">
                <a:latin typeface="Calibri"/>
                <a:cs typeface="Calibri"/>
              </a:rPr>
              <a:t>R-CNN</a:t>
            </a:r>
            <a:r>
              <a:rPr lang="en-US" spc="-18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investigates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4" dirty="0">
                <a:latin typeface="Calibri"/>
                <a:cs typeface="Calibri"/>
              </a:rPr>
              <a:t>two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13" dirty="0">
                <a:latin typeface="Calibri"/>
                <a:cs typeface="Calibri"/>
              </a:rPr>
              <a:t>CNNs</a:t>
            </a:r>
            <a:endParaRPr lang="en-US" dirty="0">
              <a:latin typeface="Calibri"/>
              <a:cs typeface="Calibri"/>
            </a:endParaRPr>
          </a:p>
          <a:p>
            <a:pPr marL="843288" lvl="2" indent="-167537">
              <a:spcBef>
                <a:spcPts val="212"/>
              </a:spcBef>
              <a:buFont typeface="Arial MT"/>
              <a:buChar char="•"/>
              <a:tabLst>
                <a:tab pos="843848" algn="l"/>
              </a:tabLst>
            </a:pPr>
            <a:r>
              <a:rPr lang="en-US" spc="-4" dirty="0" err="1">
                <a:solidFill>
                  <a:srgbClr val="7030A0"/>
                </a:solidFill>
                <a:latin typeface="Calibri"/>
                <a:cs typeface="Calibri"/>
              </a:rPr>
              <a:t>ZFNet</a:t>
            </a:r>
            <a:r>
              <a:rPr lang="en-US" spc="-13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pc="-4" dirty="0">
                <a:solidFill>
                  <a:srgbClr val="7030A0"/>
                </a:solidFill>
                <a:latin typeface="Calibri"/>
                <a:cs typeface="Calibri"/>
              </a:rPr>
              <a:t>(ILSVRC</a:t>
            </a:r>
            <a:r>
              <a:rPr lang="en-US" spc="-3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2013</a:t>
            </a:r>
            <a:r>
              <a:rPr lang="en-US" spc="-22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Winner)</a:t>
            </a:r>
          </a:p>
          <a:p>
            <a:pPr marL="843288" lvl="2" indent="-167537">
              <a:spcBef>
                <a:spcPts val="190"/>
              </a:spcBef>
              <a:buFont typeface="Arial MT"/>
              <a:buChar char="•"/>
              <a:tabLst>
                <a:tab pos="843848" algn="l"/>
              </a:tabLst>
            </a:pPr>
            <a:r>
              <a:rPr lang="en-US" spc="-4" dirty="0">
                <a:solidFill>
                  <a:srgbClr val="7030A0"/>
                </a:solidFill>
                <a:latin typeface="Calibri"/>
                <a:cs typeface="Calibri"/>
              </a:rPr>
              <a:t>VGG-16</a:t>
            </a:r>
            <a:r>
              <a:rPr lang="en-US" spc="-26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pc="-4" dirty="0">
                <a:solidFill>
                  <a:srgbClr val="7030A0"/>
                </a:solidFill>
                <a:latin typeface="Calibri"/>
                <a:cs typeface="Calibri"/>
              </a:rPr>
              <a:t>(ILSVRC</a:t>
            </a:r>
            <a:r>
              <a:rPr lang="en-US" spc="-18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2014</a:t>
            </a:r>
            <a:r>
              <a:rPr lang="en-US" spc="-3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7030A0"/>
                </a:solidFill>
                <a:latin typeface="Calibri"/>
                <a:cs typeface="Calibri"/>
              </a:rPr>
              <a:t>Runner-up)</a:t>
            </a:r>
          </a:p>
          <a:p>
            <a:endParaRPr lang="en-US" sz="4000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9" dirty="0"/>
              <a:t>Faster</a:t>
            </a:r>
            <a:r>
              <a:rPr spc="-49" dirty="0"/>
              <a:t> </a:t>
            </a:r>
            <a:r>
              <a:rPr spc="9" dirty="0"/>
              <a:t>R-CNN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AC35C-D2F4-77D6-E32D-244812B2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F4F4-12DB-4B34-9C48-D9AC7A022988}" type="datetime1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56F9-0559-D25D-0A27-3FAD8476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AKHTAR JAMIL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DEA32-A92B-2941-F573-08E6CCBE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22953</TotalTime>
  <Words>2495</Words>
  <Application>Microsoft Office PowerPoint</Application>
  <PresentationFormat>Widescreen</PresentationFormat>
  <Paragraphs>332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</vt:lpstr>
      <vt:lpstr>Arial MT</vt:lpstr>
      <vt:lpstr>Calibri</vt:lpstr>
      <vt:lpstr>Lucida Grande</vt:lpstr>
      <vt:lpstr>Wingdings</vt:lpstr>
      <vt:lpstr>Office Theme</vt:lpstr>
      <vt:lpstr>PowerPoint Presentation</vt:lpstr>
      <vt:lpstr>Goals</vt:lpstr>
      <vt:lpstr>Recap of Previous Lecture</vt:lpstr>
      <vt:lpstr>R-CNN vs. Fast R-CNN</vt:lpstr>
      <vt:lpstr>Fast R-CNN: RoI Pooling Example</vt:lpstr>
      <vt:lpstr>Today’s Lecture</vt:lpstr>
      <vt:lpstr>Faster R-CNN</vt:lpstr>
      <vt:lpstr>Faster R-CNN</vt:lpstr>
      <vt:lpstr>Faster R-CNN</vt:lpstr>
      <vt:lpstr>Faster R-CNN Base Network</vt:lpstr>
      <vt:lpstr>Faster R-CNN</vt:lpstr>
      <vt:lpstr>Faster R-CNN</vt:lpstr>
      <vt:lpstr>Faster R-CNN Region Proposal Network</vt:lpstr>
      <vt:lpstr>Faster R-CNN Region Proposal Network</vt:lpstr>
      <vt:lpstr>Faster R-CNN</vt:lpstr>
      <vt:lpstr>Faster R-CNN Region Proposal Network</vt:lpstr>
      <vt:lpstr>Faster R-CNN Region Proposal Network</vt:lpstr>
      <vt:lpstr>Faster R-CNN Region Proposal Network</vt:lpstr>
      <vt:lpstr>Faster R-CNN Region Proposal Network</vt:lpstr>
      <vt:lpstr>Faster R-CNN Region Proposal Network</vt:lpstr>
      <vt:lpstr>Faster R-CNN: RPN</vt:lpstr>
      <vt:lpstr>Faster R-CNN Region Proposal Network</vt:lpstr>
      <vt:lpstr>Faster R-CNN Region Proposal Network - Summary</vt:lpstr>
      <vt:lpstr>Faster R-CNN Region Proposal Network</vt:lpstr>
      <vt:lpstr>Faster R-CNN Region Proposal Network</vt:lpstr>
      <vt:lpstr>Faster R-CNN Region Proposal Network</vt:lpstr>
      <vt:lpstr>Faster R-CNN Region Proposal Network – Non-maxima Suppression</vt:lpstr>
      <vt:lpstr>Faster R-CNN Region Proposal Network – Non-maxima Suppression</vt:lpstr>
      <vt:lpstr>Faster R-CNN Region Proposal Network</vt:lpstr>
      <vt:lpstr>Faster R-CNN Region Proposal Network</vt:lpstr>
      <vt:lpstr>Faster R-CNN: RPN Walkthrough</vt:lpstr>
      <vt:lpstr>Faster R-CNN: RPN Walkthrough Reducing Redundancy</vt:lpstr>
      <vt:lpstr>Non-Max Suppression</vt:lpstr>
      <vt:lpstr>PowerPoint Presentation</vt:lpstr>
      <vt:lpstr>PowerPoint Presentation</vt:lpstr>
      <vt:lpstr>Faster R-CNN: RPN Walkthrough Repeat the process…</vt:lpstr>
      <vt:lpstr>Faster R-CNN: RPN Walkthrough Repeat the process…</vt:lpstr>
      <vt:lpstr>Faster R-CNN Region of Interest Pooling</vt:lpstr>
      <vt:lpstr>Faster R-CNN Region of Interest Pooling</vt:lpstr>
      <vt:lpstr>Faster R-CNN Classifier + Regressor (R-CNN)</vt:lpstr>
      <vt:lpstr>Faster R-CNN</vt:lpstr>
      <vt:lpstr>Faster R-CNN</vt:lpstr>
      <vt:lpstr>Faster R-CNN: Targets</vt:lpstr>
      <vt:lpstr>Faster R-CNN: Training</vt:lpstr>
      <vt:lpstr>Faster R-CNN: Training</vt:lpstr>
      <vt:lpstr>Faster R-CNN: Training</vt:lpstr>
      <vt:lpstr>Faster R-CNN: Summary</vt:lpstr>
      <vt:lpstr>References</vt:lpstr>
      <vt:lpstr>Reading Assignment: Read and Implement MASK RCNN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Akhtar Jamil</cp:lastModifiedBy>
  <cp:revision>1616</cp:revision>
  <dcterms:created xsi:type="dcterms:W3CDTF">2006-08-16T00:00:00Z</dcterms:created>
  <dcterms:modified xsi:type="dcterms:W3CDTF">2025-04-12T08:03:03Z</dcterms:modified>
</cp:coreProperties>
</file>